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8" r:id="rId9"/>
    <p:sldId id="270" r:id="rId10"/>
    <p:sldId id="269" r:id="rId11"/>
    <p:sldId id="267" r:id="rId12"/>
    <p:sldId id="262" r:id="rId13"/>
    <p:sldId id="263" r:id="rId14"/>
    <p:sldId id="274" r:id="rId15"/>
    <p:sldId id="266" r:id="rId16"/>
    <p:sldId id="265" r:id="rId17"/>
    <p:sldId id="264" r:id="rId18"/>
    <p:sldId id="275" r:id="rId19"/>
  </p:sldIdLst>
  <p:sldSz cx="12192000" cy="6858000"/>
  <p:notesSz cx="700405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F09"/>
    <a:srgbClr val="19294A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0120F-9D6E-49D6-9B1C-9CF14270A229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1149350"/>
            <a:ext cx="5521325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27538"/>
            <a:ext cx="5603875" cy="3622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737600"/>
            <a:ext cx="30353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2C2-DED7-4067-827B-2289608212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45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F12C2-DED7-4067-827B-22896082122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89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6030-8ADC-ED89-0703-CA189A0A2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BCCE2-5EBA-D462-0B73-078DD5935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CFEF4-42F7-A5EA-6866-249E5B57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D1026-7120-7C10-C769-9BDC8C69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AEAA2-29CA-02B5-B910-616E8E1A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51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59EC-ABAB-7525-D46B-8D7BA89A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03C52-7A84-1D1B-EEED-01B3D3AF8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706A5-9678-F263-0ACA-5920392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B957-C712-07EF-9C83-BB2076D2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7352F-E5AB-11C0-63E8-651AD4D3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57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A71D9-C7F2-4D37-E436-8FAEB2160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7530D-F0FC-2035-E714-75D4F5414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4AA3B-7A2A-A1AF-4EB5-1C7C9F26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4FC14-5CF1-8A1A-120E-AAED6F146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CA726-D5EA-30D5-CEE7-C44672C0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2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6564-7D6E-4645-F796-1A1177E9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C9D5-F272-2FA6-0E78-C22F726C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BDB78-957D-0F41-6252-2FB997E9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5FFAA-6305-D329-0CDC-C8362AF1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84CD-F300-1686-C8FC-F8ED3876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20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95B0-4FE4-092F-4BCC-AE705751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BCB6F-97E4-F534-F1DB-22BF04A0E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BB27-157D-C61F-3C88-F22B2F27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1FCC7-CF49-E7E5-3E32-177D179B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76E3-83B6-5A22-7391-015640A5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3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9979-E1BC-4DE6-14E1-6DEBC7EB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6C65-3EFD-9F0F-212D-117D66B7E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4F524-98DC-A4A2-71A8-C1620109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391DC-B797-B132-26A1-10667593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6BA7E-AAB3-0B60-1B54-C326D801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7C9A-1DCB-B657-D1E1-6FE7AC91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9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0929-7524-361E-0370-E3276199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B539C-3758-DD11-C59F-78C8BF98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14D95-4A18-4CF5-F180-A00C51E5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DBFCD-EC7F-E72B-1337-AABAF2788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E4CC6-C49A-A800-91AC-E01CDA41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F8AA45-5050-BD54-37D5-B3F58EB1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34A0F-DF75-4C0B-595E-33593D7E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7D5A7-D015-7C61-93CB-43E6CB43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2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DF3B-4ED0-B61D-B940-9FE8253E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06F85-1580-CE87-8FBA-7EFBFE7A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259BB-7CD6-BB79-8343-69904131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FDD0D-691A-606C-C389-D3AE5751F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86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A86C7-CAB5-D721-4AB2-500DABDB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E2054-007B-8E8E-77A5-03AA2DFE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EE885-944B-5E1E-C334-014C6B39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2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EEA6-D0BD-618F-E157-B6C0EC88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6671-CAF6-F4B1-C175-F33CBF7B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DCAAD-5033-B0D4-4878-0A7E1CD10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0A3E-0C91-9FCB-4C5E-76823E74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306F-53AE-ECD0-2C95-980EC086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E6FD5-EA3F-0E9A-A56D-9241E25D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59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931D-B185-F4ED-C60C-7759FC6F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A882FE-8B50-9B06-880D-FA4F63A5A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EE0B5-E1BA-8F0C-721F-7BB177719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B84A9-7E69-FEF3-C632-C1E851CA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AC2D7-8866-EEF6-4A2E-7F28F757D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B061F-75AA-B125-35B2-C7816116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4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7522A-0807-C045-D4BE-66181027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9D30E-8691-21A2-F22A-D0DB0555B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24CB0-662A-B172-4B56-9333ADB12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4B510-9096-4C6C-8A92-C0816811C17F}" type="datetimeFigureOut">
              <a:rPr lang="en-IN" smtClean="0"/>
              <a:t>01-10-2025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D4A6B-0D52-5D41-F269-363188088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090D-433A-79F2-B463-6208AE7AF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F65-7912-4E6A-A09E-1AED13D052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6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ugalflyer.ca/blog/best-credit-cards-for-gas-canad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svg"/><Relationship Id="rId7" Type="http://schemas.openxmlformats.org/officeDocument/2006/relationships/image" Target="../media/image2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conomictimes.indiatimes.com/wealth/personal-finance-news/the-buy-now-pay-later-option-is-like-a-disease-satish-mehta-athena-credxpert/articleshow/111014939.cms" TargetMode="External"/><Relationship Id="rId13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hyperlink" Target="https://www.cnbctv18.com/personal-finance/credit-score-cibil-calculations-ways-to-manage-how-to-check-explainer-loans-cards-19472145.htm" TargetMode="External"/><Relationship Id="rId17" Type="http://schemas.openxmlformats.org/officeDocument/2006/relationships/image" Target="../media/image62.png"/><Relationship Id="rId2" Type="http://schemas.openxmlformats.org/officeDocument/2006/relationships/hyperlink" Target="https://www.moneycontrol.com/news/business/personal-finance/keeping-score-your-credit-record-will-be-updated-every-fortnight-if-not-earlier-12791514.html" TargetMode="External"/><Relationship Id="rId16" Type="http://schemas.openxmlformats.org/officeDocument/2006/relationships/hyperlink" Target="https://www.business-standard.com/finance/personal-finance/stop-revolving-credit-card-dues-and-replace-with-lower-cost-debt-124070800761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mint.com/opinion/online-views/credit-information-in-india-at-the-crossroads-what-s-next-for-bureaus-11719560283780.html" TargetMode="Externa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hyperlink" Target="https://www.outlookmoney.com/banking/credit-card/should-you-go-for-co-branded-credit-cards" TargetMode="External"/><Relationship Id="rId4" Type="http://schemas.openxmlformats.org/officeDocument/2006/relationships/hyperlink" Target="https://etedge-insights.com/resources/in-conversation/addressing-indias-credit-challenges-the-role-of-counselling-and-bureaus/" TargetMode="External"/><Relationship Id="rId9" Type="http://schemas.openxmlformats.org/officeDocument/2006/relationships/image" Target="../media/image57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x.com/athenacredxpert" TargetMode="External"/><Relationship Id="rId18" Type="http://schemas.openxmlformats.org/officeDocument/2006/relationships/hyperlink" Target="https://icon-library.com/icon/linkedin-icon-svg-1.html" TargetMode="External"/><Relationship Id="rId3" Type="http://schemas.openxmlformats.org/officeDocument/2006/relationships/hyperlink" Target="mailto:satish@athenacredxpert.com" TargetMode="External"/><Relationship Id="rId21" Type="http://schemas.openxmlformats.org/officeDocument/2006/relationships/image" Target="../media/image69.svg"/><Relationship Id="rId7" Type="http://schemas.openxmlformats.org/officeDocument/2006/relationships/hyperlink" Target="https://www.google.com/maps/place/WeWork+Express+Towers/@18.9281713,72.8222833,17z/data=!3m1!4b1!4m6!3m5!1s0x3be7d121580108d5:0x9993c4dab55dce31!8m2!3d18.9281713!4d72.8222833!16s%2Fg%2F11syf4bpll?entry=ttu&amp;g_ep=EgoyMDI0MTIxMC4wIKXMDSoASAFQAw%3D%3D" TargetMode="External"/><Relationship Id="rId12" Type="http://schemas.openxmlformats.org/officeDocument/2006/relationships/hyperlink" Target="https://commons.wikimedia.org/wiki/File:Instagram_font_awesome.svg" TargetMode="External"/><Relationship Id="rId17" Type="http://schemas.openxmlformats.org/officeDocument/2006/relationships/image" Target="../media/image67.jpg"/><Relationship Id="rId2" Type="http://schemas.openxmlformats.org/officeDocument/2006/relationships/hyperlink" Target="mailto:mitushi@athenacredxpert.com" TargetMode="External"/><Relationship Id="rId16" Type="http://schemas.openxmlformats.org/officeDocument/2006/relationships/hyperlink" Target="https://www.linkedin.com/company/athena-credxpert/posts/?feedView=all" TargetMode="External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place/Athena/@18.9244167,72.8230505,17z/data=!3m1!4b1!4m6!3m5!1s0x3be7d1ebe3f17345:0xaf333e65dadc9672!8m2!3d18.9244167!4d72.8230505!16s%2Fg%2F11c2j778h6?entry=ttu&amp;g_ep=EgoyMDI0MTIxMC4wIKXMDSoASAFQAw%3D%3D" TargetMode="External"/><Relationship Id="rId11" Type="http://schemas.openxmlformats.org/officeDocument/2006/relationships/image" Target="../media/image65.png"/><Relationship Id="rId5" Type="http://schemas.openxmlformats.org/officeDocument/2006/relationships/image" Target="../media/image64.svg"/><Relationship Id="rId15" Type="http://schemas.openxmlformats.org/officeDocument/2006/relationships/hyperlink" Target="https://logowik.com/twitter-x-icon-logo-vector-59294.html" TargetMode="External"/><Relationship Id="rId10" Type="http://schemas.openxmlformats.org/officeDocument/2006/relationships/hyperlink" Target="https://www.instagram.com/_athenacredxpert/" TargetMode="External"/><Relationship Id="rId19" Type="http://schemas.openxmlformats.org/officeDocument/2006/relationships/hyperlink" Target="https://www.facebook.com/people/Athena-CredXpert/61560068946913/?mibextid=LQQJ4d&amp;rdid=UpCHuoi39BWoGux8&amp;share_url=https%3A%2F%2Fwww.facebook.com%2Fshare%2FL55z7Kzk9Sy1wuLu%2F%3Fmibextid%3DLQQJ4d" TargetMode="External"/><Relationship Id="rId4" Type="http://schemas.openxmlformats.org/officeDocument/2006/relationships/image" Target="../media/image63.png"/><Relationship Id="rId9" Type="http://schemas.openxmlformats.org/officeDocument/2006/relationships/hyperlink" Target="https://athenacredxpert.com/" TargetMode="External"/><Relationship Id="rId14" Type="http://schemas.openxmlformats.org/officeDocument/2006/relationships/image" Target="../media/image66.bin"/><Relationship Id="rId22" Type="http://schemas.openxmlformats.org/officeDocument/2006/relationships/hyperlink" Target="https://www.svgrepo.com/svg/441635/faceboo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ugalflyer.ca/blog/best-credit-cards-for-gas-canada/" TargetMode="External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ecteezy.com/vector-art/29099706-vs-battle-free-vector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cteezy.com/vector-art/29099706-vs-battle-free-vecto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sv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sy.com/listing/852310313/man-silhouette-man-svg-svg-eps?ga_order=most_relevant&amp;organic_search_click=1" TargetMode="External"/><Relationship Id="rId11" Type="http://schemas.openxmlformats.org/officeDocument/2006/relationships/hyperlink" Target="https://www.etsy.com/listing/1298383165/bank-building-svg-banking-svg-bank-svg" TargetMode="External"/><Relationship Id="rId5" Type="http://schemas.openxmlformats.org/officeDocument/2006/relationships/image" Target="../media/image17.jpg"/><Relationship Id="rId10" Type="http://schemas.openxmlformats.org/officeDocument/2006/relationships/image" Target="../media/image19.jpg"/><Relationship Id="rId4" Type="http://schemas.openxmlformats.org/officeDocument/2006/relationships/hyperlink" Target="https://www.svgrepo.com/svg/22285/building" TargetMode="External"/><Relationship Id="rId9" Type="http://schemas.openxmlformats.org/officeDocument/2006/relationships/hyperlink" Target="https://www.creativefabrica.com/product/office-building-icon-city-constructio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063D51-4FC8-C5C5-A3EB-7E0A5FFB6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29"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A26D936-2736-9BA8-FC52-63FAF0A663DA}"/>
              </a:ext>
            </a:extLst>
          </p:cNvPr>
          <p:cNvSpPr/>
          <p:nvPr/>
        </p:nvSpPr>
        <p:spPr>
          <a:xfrm rot="20199896">
            <a:off x="5004165" y="4981031"/>
            <a:ext cx="2377440" cy="5140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79805A-A579-0199-7BF1-7A9A4BDF8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A2D7CC-6BA7-339F-9A3D-BC6EF1BC391D}"/>
              </a:ext>
            </a:extLst>
          </p:cNvPr>
          <p:cNvSpPr/>
          <p:nvPr/>
        </p:nvSpPr>
        <p:spPr>
          <a:xfrm>
            <a:off x="812800" y="693057"/>
            <a:ext cx="10566400" cy="5471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F47B89-79FA-8CF4-A30C-22EC51EAE362}"/>
              </a:ext>
            </a:extLst>
          </p:cNvPr>
          <p:cNvGrpSpPr/>
          <p:nvPr/>
        </p:nvGrpSpPr>
        <p:grpSpPr>
          <a:xfrm>
            <a:off x="2640000" y="2522670"/>
            <a:ext cx="7062054" cy="1436545"/>
            <a:chOff x="2720400" y="2849438"/>
            <a:chExt cx="7062054" cy="14365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A659C7-4C58-6948-A684-474E591633E5}"/>
                </a:ext>
              </a:extLst>
            </p:cNvPr>
            <p:cNvSpPr txBox="1"/>
            <p:nvPr/>
          </p:nvSpPr>
          <p:spPr>
            <a:xfrm>
              <a:off x="2764116" y="2849438"/>
              <a:ext cx="701833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600" b="1" dirty="0">
                  <a:solidFill>
                    <a:srgbClr val="FA9F09"/>
                  </a:solidFill>
                  <a:latin typeface="Aptos" panose="020B0004020202020204" pitchFamily="34" charset="0"/>
                </a:rPr>
                <a:t>Athena </a:t>
              </a:r>
              <a:r>
                <a:rPr lang="en-IN" sz="66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Cred</a:t>
              </a:r>
              <a:r>
                <a:rPr lang="en-IN" sz="6600" b="1" dirty="0">
                  <a:solidFill>
                    <a:srgbClr val="FA9F09"/>
                  </a:solidFill>
                  <a:latin typeface="Aptos" panose="020B0004020202020204" pitchFamily="34" charset="0"/>
                </a:rPr>
                <a:t>X</a:t>
              </a:r>
              <a:r>
                <a:rPr lang="en-IN" sz="66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pert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2E7807-5B08-95A5-2636-8948C3546E97}"/>
                </a:ext>
              </a:extLst>
            </p:cNvPr>
            <p:cNvCxnSpPr>
              <a:cxnSpLocks/>
            </p:cNvCxnSpPr>
            <p:nvPr/>
          </p:nvCxnSpPr>
          <p:spPr>
            <a:xfrm>
              <a:off x="2720400" y="3852367"/>
              <a:ext cx="6912000" cy="0"/>
            </a:xfrm>
            <a:prstGeom prst="line">
              <a:avLst/>
            </a:prstGeom>
            <a:ln>
              <a:solidFill>
                <a:srgbClr val="19294A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00C475-BFCA-B585-C5AA-0F70C712DC38}"/>
                </a:ext>
              </a:extLst>
            </p:cNvPr>
            <p:cNvSpPr txBox="1"/>
            <p:nvPr/>
          </p:nvSpPr>
          <p:spPr>
            <a:xfrm>
              <a:off x="4272603" y="3916651"/>
              <a:ext cx="3951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i="1" dirty="0">
                  <a:latin typeface="Aptos" panose="020B0004020202020204" pitchFamily="34" charset="0"/>
                </a:rPr>
                <a:t>…Unlocking India’s True Credit Potential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03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FDAEFB-AD26-D66E-2B95-99C97ED69BF0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A96B50-4A02-30AD-E817-BC005E242BB6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0BB35E-CDB9-B7DF-81F4-9690018A9BC3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10264C-011B-C4B4-8299-79390D498076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E6D10B-C197-7D9A-DDE9-B5DE2B94F23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6145E-B99C-92F1-4E14-062A60788E7D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Credit Pulse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9C312B-0BDE-F522-8D17-7D2571FE6631}"/>
              </a:ext>
            </a:extLst>
          </p:cNvPr>
          <p:cNvGrpSpPr/>
          <p:nvPr/>
        </p:nvGrpSpPr>
        <p:grpSpPr>
          <a:xfrm>
            <a:off x="1913043" y="1007869"/>
            <a:ext cx="8825343" cy="863629"/>
            <a:chOff x="1813627" y="977485"/>
            <a:chExt cx="8825343" cy="8636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A332C6-F218-8E19-4190-2ABBA73AD41C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7C38C5-6FA3-43D6-BB09-7774CC1753B8}"/>
                </a:ext>
              </a:extLst>
            </p:cNvPr>
            <p:cNvSpPr txBox="1"/>
            <p:nvPr/>
          </p:nvSpPr>
          <p:spPr>
            <a:xfrm>
              <a:off x="2063212" y="1056387"/>
              <a:ext cx="843535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IN" dirty="0">
                  <a:latin typeface="Aptos" panose="020B0004020202020204"/>
                </a:rPr>
                <a:t>A quick, intelligent scan of Consumer’s Credit Report that reveals what is hurting the Credit Score and how to fix it.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EEB82B1-8848-61D2-6E6D-748BC51E4648}"/>
              </a:ext>
            </a:extLst>
          </p:cNvPr>
          <p:cNvSpPr/>
          <p:nvPr/>
        </p:nvSpPr>
        <p:spPr>
          <a:xfrm>
            <a:off x="2162628" y="2102145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904D1-5C79-7B16-EA15-4BE627E4A449}"/>
              </a:ext>
            </a:extLst>
          </p:cNvPr>
          <p:cNvSpPr/>
          <p:nvPr/>
        </p:nvSpPr>
        <p:spPr>
          <a:xfrm>
            <a:off x="2162628" y="3319529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D2D2BE-89A5-5EA3-CC33-37C19B118CED}"/>
              </a:ext>
            </a:extLst>
          </p:cNvPr>
          <p:cNvSpPr/>
          <p:nvPr/>
        </p:nvSpPr>
        <p:spPr>
          <a:xfrm>
            <a:off x="2162628" y="4522399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B34272-2D5F-46D5-7C65-F845732761F9}"/>
              </a:ext>
            </a:extLst>
          </p:cNvPr>
          <p:cNvSpPr/>
          <p:nvPr/>
        </p:nvSpPr>
        <p:spPr>
          <a:xfrm>
            <a:off x="2171095" y="5624129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94154-CB39-61B3-C9B3-79D5398E97FF}"/>
              </a:ext>
            </a:extLst>
          </p:cNvPr>
          <p:cNvSpPr txBox="1"/>
          <p:nvPr/>
        </p:nvSpPr>
        <p:spPr>
          <a:xfrm>
            <a:off x="3135769" y="3270132"/>
            <a:ext cx="271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Aptos" panose="020B0004020202020204"/>
              </a:rPr>
              <a:t>Red Flag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52B1F-E467-240D-ED23-1B3F350C6C36}"/>
              </a:ext>
            </a:extLst>
          </p:cNvPr>
          <p:cNvSpPr txBox="1"/>
          <p:nvPr/>
        </p:nvSpPr>
        <p:spPr>
          <a:xfrm>
            <a:off x="3135769" y="4565943"/>
            <a:ext cx="3177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Targeted Recommendations</a:t>
            </a:r>
            <a:endParaRPr lang="en-IN" b="1" dirty="0">
              <a:solidFill>
                <a:srgbClr val="19294A"/>
              </a:solidFill>
              <a:latin typeface="Aptos" panose="020B00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80280A-AA33-83FB-6F21-CFC841D401A0}"/>
              </a:ext>
            </a:extLst>
          </p:cNvPr>
          <p:cNvSpPr txBox="1"/>
          <p:nvPr/>
        </p:nvSpPr>
        <p:spPr>
          <a:xfrm>
            <a:off x="3135769" y="5680939"/>
            <a:ext cx="2713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Easy To Understand</a:t>
            </a:r>
            <a:endParaRPr lang="en-IN" b="1" dirty="0">
              <a:solidFill>
                <a:srgbClr val="19294A"/>
              </a:solidFill>
              <a:latin typeface="Aptos" panose="020B000402020202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60B133-CB66-A660-71A4-5EDA1E08737B}"/>
              </a:ext>
            </a:extLst>
          </p:cNvPr>
          <p:cNvGrpSpPr/>
          <p:nvPr/>
        </p:nvGrpSpPr>
        <p:grpSpPr>
          <a:xfrm>
            <a:off x="3131456" y="2130271"/>
            <a:ext cx="6103256" cy="690170"/>
            <a:chOff x="3131456" y="2049749"/>
            <a:chExt cx="6103256" cy="6901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86DD72-7458-A969-8DB0-D0989280B41D}"/>
                </a:ext>
              </a:extLst>
            </p:cNvPr>
            <p:cNvSpPr txBox="1"/>
            <p:nvPr/>
          </p:nvSpPr>
          <p:spPr>
            <a:xfrm>
              <a:off x="3135769" y="2049749"/>
              <a:ext cx="200228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Aptos" panose="020B0004020202020204"/>
                  <a:ea typeface="Aptos" panose="020B0004020202020204" pitchFamily="34" charset="0"/>
                  <a:cs typeface="Times New Roman" panose="02020603050405020304" pitchFamily="18" charset="0"/>
                </a:rPr>
                <a:t>Instant Analysis</a:t>
              </a:r>
              <a:endParaRPr lang="en-IN" b="1" dirty="0">
                <a:solidFill>
                  <a:srgbClr val="19294A"/>
                </a:solidFill>
                <a:latin typeface="Aptos" panose="020B000402020202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5B171F-D0CE-B581-EA7B-9FB3035AD5BD}"/>
                </a:ext>
              </a:extLst>
            </p:cNvPr>
            <p:cNvSpPr txBox="1"/>
            <p:nvPr/>
          </p:nvSpPr>
          <p:spPr>
            <a:xfrm>
              <a:off x="3131456" y="2370587"/>
              <a:ext cx="61032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dirty="0">
                  <a:effectLst/>
                  <a:latin typeface="Aptos" panose="020B0004020202020204"/>
                  <a:ea typeface="Aptos" panose="020B0004020202020204" pitchFamily="34" charset="0"/>
                  <a:cs typeface="Times New Roman" panose="02020603050405020304" pitchFamily="18" charset="0"/>
                </a:rPr>
                <a:t>Upload a Credit Report and receive results within minutes.</a:t>
              </a:r>
              <a:endParaRPr lang="en-IN" dirty="0">
                <a:latin typeface="Aptos" panose="020B0004020202020204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11C85D7-081F-FF74-F5DD-8625EA26093D}"/>
              </a:ext>
            </a:extLst>
          </p:cNvPr>
          <p:cNvSpPr txBox="1"/>
          <p:nvPr/>
        </p:nvSpPr>
        <p:spPr>
          <a:xfrm>
            <a:off x="3131455" y="3559254"/>
            <a:ext cx="7971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Identifies errors, missed payments, high credit utilization and other factors pulling the Credit Score down.</a:t>
            </a:r>
            <a:endParaRPr lang="en-IN" dirty="0">
              <a:latin typeface="Aptos" panose="020B00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A23311-9BBD-4FBA-9125-DE0F01BEAFC5}"/>
              </a:ext>
            </a:extLst>
          </p:cNvPr>
          <p:cNvSpPr txBox="1"/>
          <p:nvPr/>
        </p:nvSpPr>
        <p:spPr>
          <a:xfrm>
            <a:off x="2678226" y="4770826"/>
            <a:ext cx="6103256" cy="46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800" kern="100" dirty="0"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Delivers clear, specific actions to address each issue.</a:t>
            </a:r>
            <a:endParaRPr lang="en-IN" sz="1600" kern="100" dirty="0">
              <a:effectLst/>
              <a:latin typeface="Aptos" panose="020B000402020202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F3F86E-E0EA-7715-32C4-F3DF66ADF138}"/>
              </a:ext>
            </a:extLst>
          </p:cNvPr>
          <p:cNvSpPr txBox="1"/>
          <p:nvPr/>
        </p:nvSpPr>
        <p:spPr>
          <a:xfrm>
            <a:off x="3131456" y="5958030"/>
            <a:ext cx="7114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Simplifies complex credit data into plain, actionable insights.</a:t>
            </a:r>
            <a:endParaRPr lang="en-IN" dirty="0">
              <a:latin typeface="Aptos" panose="020B0004020202020204"/>
            </a:endParaRPr>
          </a:p>
        </p:txBody>
      </p:sp>
      <p:pic>
        <p:nvPicPr>
          <p:cNvPr id="31" name="Graphic 30" descr="Stopwatch">
            <a:extLst>
              <a:ext uri="{FF2B5EF4-FFF2-40B4-BE49-F238E27FC236}">
                <a16:creationId xmlns:a16="http://schemas.microsoft.com/office/drawing/2014/main" id="{C375DACF-98EA-348B-9C93-94C6AB0E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6628" y="2210778"/>
            <a:ext cx="540000" cy="540000"/>
          </a:xfrm>
          <a:prstGeom prst="rect">
            <a:avLst/>
          </a:prstGeom>
        </p:spPr>
      </p:pic>
      <p:pic>
        <p:nvPicPr>
          <p:cNvPr id="33" name="Graphic 32" descr="Flag">
            <a:extLst>
              <a:ext uri="{FF2B5EF4-FFF2-40B4-BE49-F238E27FC236}">
                <a16:creationId xmlns:a16="http://schemas.microsoft.com/office/drawing/2014/main" id="{AEC35440-B103-47EC-D4C8-26FD6816A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1869" y="3495386"/>
            <a:ext cx="504000" cy="504000"/>
          </a:xfrm>
          <a:prstGeom prst="rect">
            <a:avLst/>
          </a:prstGeom>
        </p:spPr>
      </p:pic>
      <p:pic>
        <p:nvPicPr>
          <p:cNvPr id="35" name="Graphic 34" descr="Target">
            <a:extLst>
              <a:ext uri="{FF2B5EF4-FFF2-40B4-BE49-F238E27FC236}">
                <a16:creationId xmlns:a16="http://schemas.microsoft.com/office/drawing/2014/main" id="{970F8CF1-6C2E-DE41-FD97-F9A00C701A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06628" y="4665275"/>
            <a:ext cx="540000" cy="540000"/>
          </a:xfrm>
          <a:prstGeom prst="rect">
            <a:avLst/>
          </a:prstGeom>
        </p:spPr>
      </p:pic>
      <p:pic>
        <p:nvPicPr>
          <p:cNvPr id="37" name="Graphic 36" descr="Handshake">
            <a:extLst>
              <a:ext uri="{FF2B5EF4-FFF2-40B4-BE49-F238E27FC236}">
                <a16:creationId xmlns:a16="http://schemas.microsoft.com/office/drawing/2014/main" id="{17909D0D-DD7B-9344-AECB-DEA46F638E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5095" y="579837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5A111E-2DE2-31A2-3B56-4A1E5FA955E5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183D56-9B32-C06F-78F3-F880270D4126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A30EE8-86C4-CA5C-5A7F-0EE96D9D3B6D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49B06B-D842-20C4-FCA7-8CA8A1BE2B6B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BE62FC-5C72-DDC5-F9AA-F55AFAE2D23C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685C89-DF04-6FD7-E558-7EC736359F67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Why Us ?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B8E4C80-6B5B-8615-166E-58A0643B2864}"/>
              </a:ext>
            </a:extLst>
          </p:cNvPr>
          <p:cNvSpPr/>
          <p:nvPr/>
        </p:nvSpPr>
        <p:spPr>
          <a:xfrm>
            <a:off x="2388325" y="1231902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CE20B1-85AB-16EF-108A-6B5CF8E9611A}"/>
              </a:ext>
            </a:extLst>
          </p:cNvPr>
          <p:cNvSpPr/>
          <p:nvPr/>
        </p:nvSpPr>
        <p:spPr>
          <a:xfrm>
            <a:off x="2393405" y="2638568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D0F387-0CB1-6740-FD79-4FCAD647069C}"/>
              </a:ext>
            </a:extLst>
          </p:cNvPr>
          <p:cNvSpPr/>
          <p:nvPr/>
        </p:nvSpPr>
        <p:spPr>
          <a:xfrm>
            <a:off x="2388325" y="3783631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A212B4-8AE2-048C-B0E1-846EF20686F2}"/>
              </a:ext>
            </a:extLst>
          </p:cNvPr>
          <p:cNvSpPr/>
          <p:nvPr/>
        </p:nvSpPr>
        <p:spPr>
          <a:xfrm>
            <a:off x="2390020" y="4870119"/>
            <a:ext cx="828000" cy="828000"/>
          </a:xfrm>
          <a:prstGeom prst="ellips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D1A84A-3307-B61F-E6BD-81CC3DB005DC}"/>
              </a:ext>
            </a:extLst>
          </p:cNvPr>
          <p:cNvSpPr txBox="1"/>
          <p:nvPr/>
        </p:nvSpPr>
        <p:spPr>
          <a:xfrm>
            <a:off x="2932570" y="1199634"/>
            <a:ext cx="171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Expertise</a:t>
            </a:r>
            <a:endParaRPr lang="en-IN" b="1" dirty="0">
              <a:solidFill>
                <a:srgbClr val="19294A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1F2DC-AB9E-B9A6-EED4-43547CD39EAE}"/>
              </a:ext>
            </a:extLst>
          </p:cNvPr>
          <p:cNvSpPr txBox="1"/>
          <p:nvPr/>
        </p:nvSpPr>
        <p:spPr>
          <a:xfrm>
            <a:off x="3217777" y="2625449"/>
            <a:ext cx="2974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Personalized Solutions</a:t>
            </a:r>
            <a:endParaRPr lang="en-IN" b="1" dirty="0">
              <a:solidFill>
                <a:srgbClr val="19294A"/>
              </a:solidFill>
              <a:latin typeface="Aptos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B1FD11-7596-0AD9-D4F4-A6BE725F9ED1}"/>
              </a:ext>
            </a:extLst>
          </p:cNvPr>
          <p:cNvSpPr txBox="1"/>
          <p:nvPr/>
        </p:nvSpPr>
        <p:spPr>
          <a:xfrm>
            <a:off x="3223581" y="3748453"/>
            <a:ext cx="171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Aptos" panose="020B0004020202020204" pitchFamily="34" charset="0"/>
              </a:rPr>
              <a:t>Transparency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BFB6A-7AE8-7C0D-CB39-B65C6BA5F7F6}"/>
              </a:ext>
            </a:extLst>
          </p:cNvPr>
          <p:cNvSpPr txBox="1"/>
          <p:nvPr/>
        </p:nvSpPr>
        <p:spPr>
          <a:xfrm>
            <a:off x="3222854" y="4864000"/>
            <a:ext cx="300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Aptos" panose="020B0004020202020204" pitchFamily="34" charset="0"/>
              </a:rPr>
              <a:t>Result-Driven Approach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69063-94B0-A6D3-3EA6-8ADAABF5B058}"/>
              </a:ext>
            </a:extLst>
          </p:cNvPr>
          <p:cNvSpPr txBox="1"/>
          <p:nvPr/>
        </p:nvSpPr>
        <p:spPr>
          <a:xfrm>
            <a:off x="3225799" y="1452766"/>
            <a:ext cx="71958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30+ years of combined experience, our team delivers expert guidance grounded in proven Credit Repair and Credit Score/Rank improvement success.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0A0CA-5946-895C-8490-B39880FCA498}"/>
              </a:ext>
            </a:extLst>
          </p:cNvPr>
          <p:cNvSpPr txBox="1"/>
          <p:nvPr/>
        </p:nvSpPr>
        <p:spPr>
          <a:xfrm>
            <a:off x="3215640" y="2876290"/>
            <a:ext cx="7195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IN" dirty="0">
                <a:latin typeface="Aptos" panose="020B0004020202020204" pitchFamily="34" charset="0"/>
              </a:rPr>
              <a:t>Every Credit Report and goal is unique; we tailor strategies to fit individual circumstances and objectives.</a:t>
            </a:r>
            <a:endParaRPr lang="en-IN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956D0-176B-A33B-15FA-71B1ECCD2B65}"/>
              </a:ext>
            </a:extLst>
          </p:cNvPr>
          <p:cNvSpPr txBox="1"/>
          <p:nvPr/>
        </p:nvSpPr>
        <p:spPr>
          <a:xfrm>
            <a:off x="3225799" y="4006943"/>
            <a:ext cx="7195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IN" dirty="0">
                <a:latin typeface="Aptos" panose="020B0004020202020204" pitchFamily="34" charset="0"/>
              </a:rPr>
              <a:t>Clear, honest communication with full disclosure and regular updates throughout the process - no hidden steps.</a:t>
            </a:r>
            <a:endParaRPr lang="en-IN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7BC2B-FD5B-9C3D-C601-6BB5D37EF36D}"/>
              </a:ext>
            </a:extLst>
          </p:cNvPr>
          <p:cNvSpPr txBox="1"/>
          <p:nvPr/>
        </p:nvSpPr>
        <p:spPr>
          <a:xfrm>
            <a:off x="3225800" y="5109193"/>
            <a:ext cx="7195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IN" dirty="0">
                <a:latin typeface="Aptos" panose="020B0004020202020204" pitchFamily="34" charset="0"/>
              </a:rPr>
              <a:t>Focused on real, measurable improvements that enhance credit health and help achieve financial goals.</a:t>
            </a:r>
            <a:endParaRPr lang="en-IN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23" descr="Office worker">
            <a:extLst>
              <a:ext uri="{FF2B5EF4-FFF2-40B4-BE49-F238E27FC236}">
                <a16:creationId xmlns:a16="http://schemas.microsoft.com/office/drawing/2014/main" id="{D8F5C7F3-77FF-5000-6AF8-4B474F038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3211" y="1355272"/>
            <a:ext cx="540000" cy="540000"/>
          </a:xfrm>
          <a:prstGeom prst="rect">
            <a:avLst/>
          </a:prstGeom>
        </p:spPr>
      </p:pic>
      <p:pic>
        <p:nvPicPr>
          <p:cNvPr id="26" name="Graphic 25" descr="Lightbulb">
            <a:extLst>
              <a:ext uri="{FF2B5EF4-FFF2-40B4-BE49-F238E27FC236}">
                <a16:creationId xmlns:a16="http://schemas.microsoft.com/office/drawing/2014/main" id="{0DAEAF0B-211F-FCCE-8AD6-D513CAD1F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4684" y="2775318"/>
            <a:ext cx="540000" cy="540000"/>
          </a:xfrm>
          <a:prstGeom prst="rect">
            <a:avLst/>
          </a:prstGeom>
        </p:spPr>
      </p:pic>
      <p:pic>
        <p:nvPicPr>
          <p:cNvPr id="28" name="Graphic 27" descr="Magnifying glass">
            <a:extLst>
              <a:ext uri="{FF2B5EF4-FFF2-40B4-BE49-F238E27FC236}">
                <a16:creationId xmlns:a16="http://schemas.microsoft.com/office/drawing/2014/main" id="{A4699B85-5B51-B378-7CA4-CFC0567C2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8952" y="3949117"/>
            <a:ext cx="468000" cy="468000"/>
          </a:xfrm>
          <a:prstGeom prst="rect">
            <a:avLst/>
          </a:prstGeom>
        </p:spPr>
      </p:pic>
      <p:pic>
        <p:nvPicPr>
          <p:cNvPr id="30" name="Graphic 29" descr="Bullseye">
            <a:extLst>
              <a:ext uri="{FF2B5EF4-FFF2-40B4-BE49-F238E27FC236}">
                <a16:creationId xmlns:a16="http://schemas.microsoft.com/office/drawing/2014/main" id="{DCBAA4D1-E8B3-1E6C-3EDF-34623CF686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47391" y="500900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0B5801-D70D-C134-109E-900CBA9C7C3D}"/>
              </a:ext>
            </a:extLst>
          </p:cNvPr>
          <p:cNvSpPr/>
          <p:nvPr/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FA9F09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C80A5C-EE9A-1A38-9A0F-625A6C7D0563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3F76A2-2B63-F476-FFC1-AA1D0D16DC92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E685C2-5D35-65CA-CD0F-E2D084905AF1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39048B-35BD-3E8E-103B-F69A61E0E403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4B4BA3-8168-B583-610F-4CC1A77E0485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F4A56D-11DB-C500-6ACA-1F7E335E86A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Who We Are?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3D1137-AB39-B040-4956-607E520DC520}"/>
              </a:ext>
            </a:extLst>
          </p:cNvPr>
          <p:cNvGrpSpPr/>
          <p:nvPr/>
        </p:nvGrpSpPr>
        <p:grpSpPr>
          <a:xfrm>
            <a:off x="1258708" y="1376629"/>
            <a:ext cx="4246627" cy="4306935"/>
            <a:chOff x="785696" y="1405657"/>
            <a:chExt cx="4246627" cy="430693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500D5D-F300-3C1B-BB3D-9E7CB6032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625">
              <a:off x="785696" y="1405657"/>
              <a:ext cx="4246627" cy="39915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1AEE45-69E3-43D4-B940-CFD937CFB72A}"/>
                </a:ext>
              </a:extLst>
            </p:cNvPr>
            <p:cNvSpPr/>
            <p:nvPr/>
          </p:nvSpPr>
          <p:spPr>
            <a:xfrm>
              <a:off x="1417229" y="5103394"/>
              <a:ext cx="3311366" cy="609198"/>
            </a:xfrm>
            <a:prstGeom prst="rect">
              <a:avLst/>
            </a:prstGeom>
            <a:solidFill>
              <a:srgbClr val="19294A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b="1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rPr>
                <a:t>Satish Mehta</a:t>
              </a:r>
              <a:br>
                <a:rPr lang="en-IN" sz="2400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rPr>
              </a:br>
              <a:r>
                <a:rPr lang="en-IN" sz="1600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rPr>
                <a:t>Founder &amp; CEO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B5ABC3-B4B8-2C6D-C65B-F55A2EC20586}"/>
              </a:ext>
            </a:extLst>
          </p:cNvPr>
          <p:cNvSpPr txBox="1"/>
          <p:nvPr/>
        </p:nvSpPr>
        <p:spPr>
          <a:xfrm>
            <a:off x="7624937" y="3653023"/>
            <a:ext cx="4201560" cy="262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4999"/>
              </a:lnSpc>
            </a:pPr>
            <a:r>
              <a:rPr lang="en-US" spc="35" dirty="0">
                <a:latin typeface="Aptos" panose="020B0004020202020204"/>
                <a:cs typeface="Arial MT"/>
              </a:rPr>
              <a:t>Former </a:t>
            </a:r>
            <a:r>
              <a:rPr lang="en-US" spc="5" dirty="0">
                <a:latin typeface="Aptos" panose="020B0004020202020204"/>
                <a:cs typeface="Arial MT"/>
              </a:rPr>
              <a:t>Managing </a:t>
            </a:r>
            <a:r>
              <a:rPr lang="en-US" spc="80" dirty="0">
                <a:latin typeface="Aptos" panose="020B0004020202020204"/>
                <a:cs typeface="Arial MT"/>
              </a:rPr>
              <a:t>Director </a:t>
            </a:r>
            <a:r>
              <a:rPr lang="en-US" spc="65" dirty="0">
                <a:latin typeface="Aptos" panose="020B0004020202020204"/>
                <a:cs typeface="Arial MT"/>
              </a:rPr>
              <a:t>of </a:t>
            </a:r>
            <a:r>
              <a:rPr lang="en-US" spc="25" dirty="0">
                <a:latin typeface="Aptos" panose="020B0004020202020204"/>
                <a:cs typeface="Arial MT"/>
              </a:rPr>
              <a:t>CIBIL </a:t>
            </a:r>
            <a:r>
              <a:rPr lang="en-US" spc="5" dirty="0">
                <a:latin typeface="Aptos" panose="020B0004020202020204"/>
                <a:cs typeface="Arial MT"/>
              </a:rPr>
              <a:t>and </a:t>
            </a:r>
            <a:r>
              <a:rPr lang="en-US" spc="60" dirty="0">
                <a:latin typeface="Aptos" panose="020B0004020202020204"/>
                <a:cs typeface="Arial MT"/>
              </a:rPr>
              <a:t>the </a:t>
            </a:r>
            <a:r>
              <a:rPr lang="en-US" spc="10" dirty="0">
                <a:latin typeface="Aptos" panose="020B0004020202020204"/>
                <a:cs typeface="Arial MT"/>
              </a:rPr>
              <a:t>President (Financial </a:t>
            </a:r>
            <a:r>
              <a:rPr lang="en-US" spc="95" dirty="0">
                <a:latin typeface="Aptos" panose="020B0004020202020204"/>
                <a:cs typeface="Arial MT"/>
              </a:rPr>
              <a:t>Infrastructure </a:t>
            </a:r>
            <a:r>
              <a:rPr lang="en-US" spc="5" dirty="0">
                <a:latin typeface="Aptos" panose="020B0004020202020204"/>
                <a:cs typeface="Arial MT"/>
              </a:rPr>
              <a:t>and </a:t>
            </a:r>
            <a:r>
              <a:rPr lang="en-US" spc="60" dirty="0">
                <a:latin typeface="Aptos" panose="020B0004020202020204"/>
                <a:cs typeface="Arial MT"/>
              </a:rPr>
              <a:t>Credit </a:t>
            </a:r>
            <a:r>
              <a:rPr lang="en-US" spc="-30" dirty="0">
                <a:latin typeface="Aptos" panose="020B0004020202020204"/>
                <a:cs typeface="Arial MT"/>
              </a:rPr>
              <a:t>Bureaus) </a:t>
            </a:r>
            <a:r>
              <a:rPr lang="en-US" spc="65" dirty="0">
                <a:latin typeface="Aptos" panose="020B0004020202020204"/>
                <a:cs typeface="Arial MT"/>
              </a:rPr>
              <a:t>of </a:t>
            </a:r>
            <a:r>
              <a:rPr lang="en-US" spc="70" dirty="0">
                <a:latin typeface="Aptos" panose="020B0004020202020204"/>
                <a:cs typeface="Arial MT"/>
              </a:rPr>
              <a:t>Dun </a:t>
            </a:r>
            <a:r>
              <a:rPr lang="en-US" spc="600" dirty="0">
                <a:latin typeface="Aptos" panose="020B0004020202020204"/>
                <a:cs typeface="Arial MT"/>
              </a:rPr>
              <a:t>&amp;</a:t>
            </a:r>
            <a:r>
              <a:rPr lang="en-US" spc="35" dirty="0">
                <a:latin typeface="Aptos" panose="020B0004020202020204"/>
                <a:cs typeface="Arial MT"/>
              </a:rPr>
              <a:t>Bradstreet-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15" dirty="0">
                <a:latin typeface="Aptos" panose="020B0004020202020204"/>
                <a:cs typeface="Arial MT"/>
              </a:rPr>
              <a:t>South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-40" dirty="0">
                <a:latin typeface="Aptos" panose="020B0004020202020204"/>
                <a:cs typeface="Arial MT"/>
              </a:rPr>
              <a:t>Asia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50" dirty="0">
                <a:latin typeface="Aptos" panose="020B0004020202020204"/>
                <a:cs typeface="Arial MT"/>
              </a:rPr>
              <a:t>,Middle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-60" dirty="0">
                <a:latin typeface="Aptos" panose="020B0004020202020204"/>
                <a:cs typeface="Arial MT"/>
              </a:rPr>
              <a:t>East</a:t>
            </a:r>
            <a:r>
              <a:rPr lang="en-US" spc="-130" dirty="0">
                <a:latin typeface="Aptos" panose="020B0004020202020204"/>
                <a:cs typeface="Arial MT"/>
              </a:rPr>
              <a:t>  </a:t>
            </a:r>
            <a:r>
              <a:rPr lang="en-US" spc="600" dirty="0">
                <a:latin typeface="Aptos" panose="020B0004020202020204"/>
                <a:cs typeface="Arial MT"/>
              </a:rPr>
              <a:t>&amp;</a:t>
            </a:r>
            <a:r>
              <a:rPr lang="en-US" spc="50" dirty="0">
                <a:latin typeface="Aptos" panose="020B0004020202020204"/>
                <a:cs typeface="Arial MT"/>
              </a:rPr>
              <a:t>Africa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40" dirty="0">
                <a:latin typeface="Aptos" panose="020B0004020202020204"/>
                <a:cs typeface="Arial MT"/>
              </a:rPr>
              <a:t>where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-30" dirty="0">
                <a:latin typeface="Aptos" panose="020B0004020202020204"/>
                <a:cs typeface="Arial MT"/>
              </a:rPr>
              <a:t>he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-40" dirty="0">
                <a:latin typeface="Aptos" panose="020B0004020202020204"/>
                <a:cs typeface="Arial MT"/>
              </a:rPr>
              <a:t>headed</a:t>
            </a:r>
            <a:r>
              <a:rPr lang="en-US" spc="-125" dirty="0">
                <a:latin typeface="Aptos" panose="020B0004020202020204"/>
                <a:cs typeface="Arial MT"/>
              </a:rPr>
              <a:t> </a:t>
            </a:r>
            <a:r>
              <a:rPr lang="en-US" spc="60" dirty="0">
                <a:latin typeface="Aptos" panose="020B0004020202020204"/>
                <a:cs typeface="Arial MT"/>
              </a:rPr>
              <a:t>the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30" dirty="0">
                <a:latin typeface="Aptos" panose="020B0004020202020204"/>
                <a:cs typeface="Arial MT"/>
              </a:rPr>
              <a:t>team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110" dirty="0">
                <a:latin typeface="Aptos" panose="020B0004020202020204"/>
                <a:cs typeface="Arial MT"/>
              </a:rPr>
              <a:t>to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100" dirty="0">
                <a:latin typeface="Aptos" panose="020B0004020202020204"/>
                <a:cs typeface="Arial MT"/>
              </a:rPr>
              <a:t>build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80" dirty="0">
                <a:latin typeface="Aptos" panose="020B0004020202020204"/>
                <a:cs typeface="Arial MT"/>
              </a:rPr>
              <a:t>credit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-5" dirty="0">
                <a:latin typeface="Aptos" panose="020B0004020202020204"/>
                <a:cs typeface="Arial MT"/>
              </a:rPr>
              <a:t>bureaus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5" dirty="0">
                <a:latin typeface="Aptos" panose="020B0004020202020204"/>
                <a:cs typeface="Arial MT"/>
              </a:rPr>
              <a:t>and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10" dirty="0">
                <a:latin typeface="Aptos" panose="020B0004020202020204"/>
                <a:cs typeface="Arial MT"/>
              </a:rPr>
              <a:t>develop</a:t>
            </a:r>
            <a:r>
              <a:rPr lang="en-US" spc="-130" dirty="0">
                <a:latin typeface="Aptos" panose="020B0004020202020204"/>
                <a:cs typeface="Arial MT"/>
              </a:rPr>
              <a:t> </a:t>
            </a:r>
            <a:r>
              <a:rPr lang="en-US" spc="80" dirty="0">
                <a:latin typeface="Aptos" panose="020B0004020202020204"/>
                <a:cs typeface="Arial MT"/>
              </a:rPr>
              <a:t>credit </a:t>
            </a:r>
            <a:r>
              <a:rPr lang="en-US" spc="-675" dirty="0">
                <a:latin typeface="Aptos" panose="020B0004020202020204"/>
                <a:cs typeface="Arial MT"/>
              </a:rPr>
              <a:t> </a:t>
            </a:r>
            <a:r>
              <a:rPr lang="en-US" spc="-50" dirty="0">
                <a:latin typeface="Aptos" panose="020B0004020202020204"/>
                <a:cs typeface="Arial MT"/>
              </a:rPr>
              <a:t>scores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145" dirty="0">
                <a:latin typeface="Aptos" panose="020B0004020202020204"/>
                <a:cs typeface="Arial MT"/>
              </a:rPr>
              <a:t>in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80" dirty="0">
                <a:latin typeface="Aptos" panose="020B0004020202020204"/>
                <a:cs typeface="Arial MT"/>
              </a:rPr>
              <a:t>India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600" dirty="0">
                <a:latin typeface="Aptos" panose="020B0004020202020204"/>
                <a:cs typeface="Arial MT"/>
              </a:rPr>
              <a:t>&amp;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50" dirty="0">
                <a:latin typeface="Aptos" panose="020B0004020202020204"/>
                <a:cs typeface="Arial MT"/>
              </a:rPr>
              <a:t>countries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90" dirty="0">
                <a:latin typeface="Aptos" panose="020B0004020202020204"/>
                <a:cs typeface="Arial MT"/>
              </a:rPr>
              <a:t>like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-85" dirty="0">
                <a:latin typeface="Aptos" panose="020B0004020202020204"/>
                <a:cs typeface="Arial MT"/>
              </a:rPr>
              <a:t>UAE,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10" dirty="0">
                <a:latin typeface="Aptos" panose="020B0004020202020204"/>
                <a:cs typeface="Arial MT"/>
              </a:rPr>
              <a:t>Egypt,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30" dirty="0">
                <a:latin typeface="Aptos" panose="020B0004020202020204"/>
                <a:cs typeface="Arial MT"/>
              </a:rPr>
              <a:t>Sri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dirty="0">
                <a:latin typeface="Aptos" panose="020B0004020202020204"/>
                <a:cs typeface="Arial MT"/>
              </a:rPr>
              <a:t>Lanka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600" dirty="0">
                <a:latin typeface="Aptos" panose="020B0004020202020204"/>
                <a:cs typeface="Arial MT"/>
              </a:rPr>
              <a:t>&amp;</a:t>
            </a:r>
            <a:r>
              <a:rPr lang="en-US" spc="-140" dirty="0">
                <a:latin typeface="Aptos" panose="020B0004020202020204"/>
                <a:cs typeface="Arial MT"/>
              </a:rPr>
              <a:t> </a:t>
            </a:r>
            <a:r>
              <a:rPr lang="en-US" spc="15" dirty="0">
                <a:latin typeface="Aptos" panose="020B0004020202020204"/>
                <a:cs typeface="Arial MT"/>
              </a:rPr>
              <a:t>Bhutan.</a:t>
            </a:r>
            <a:endParaRPr lang="en-US" dirty="0">
              <a:latin typeface="Aptos" panose="020B0004020202020204"/>
              <a:cs typeface="Arial M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E567EE-0773-DFA0-E8CF-F95553EFDA37}"/>
              </a:ext>
            </a:extLst>
          </p:cNvPr>
          <p:cNvSpPr/>
          <p:nvPr/>
        </p:nvSpPr>
        <p:spPr bwMode="black">
          <a:xfrm>
            <a:off x="7359175" y="3669695"/>
            <a:ext cx="36000" cy="2664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5BBA4-CD4B-3EEA-037A-F61D32F968C1}"/>
              </a:ext>
            </a:extLst>
          </p:cNvPr>
          <p:cNvSpPr txBox="1"/>
          <p:nvPr/>
        </p:nvSpPr>
        <p:spPr>
          <a:xfrm>
            <a:off x="7625971" y="1079259"/>
            <a:ext cx="42005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300" i="1" dirty="0">
                <a:latin typeface="Aptos" panose="020B0004020202020204"/>
              </a:rPr>
              <a:t>“Do right, Do it right and Do what is right - best describes our stated goal. Athena CredXpert is a natural extension of my professional story.”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9991-9FCA-3625-554B-E2A845F06AB0}"/>
              </a:ext>
            </a:extLst>
          </p:cNvPr>
          <p:cNvSpPr/>
          <p:nvPr/>
        </p:nvSpPr>
        <p:spPr>
          <a:xfrm>
            <a:off x="7358125" y="1082970"/>
            <a:ext cx="36000" cy="1908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8758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5F3484B-F232-47D4-FF80-7804CB28223C}"/>
              </a:ext>
            </a:extLst>
          </p:cNvPr>
          <p:cNvSpPr/>
          <p:nvPr/>
        </p:nvSpPr>
        <p:spPr>
          <a:xfrm>
            <a:off x="6357257" y="0"/>
            <a:ext cx="5834743" cy="6858000"/>
          </a:xfrm>
          <a:prstGeom prst="rect">
            <a:avLst/>
          </a:prstGeom>
          <a:solidFill>
            <a:srgbClr val="FA9F09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912794-FB61-4596-719E-F0133AC311AF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D76B21-AB1F-5EF0-5569-9F9C22E61E4E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651E63-1B5D-A17B-5F74-0F3046F6BD84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B25F67-CAF3-E611-88A0-D52A8C5690D3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0BB760-FDDB-8267-4B22-32AA29531E5F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DD090C-CBBA-65CA-BE7E-DC95FC84A628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Who We Are?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CE6980-7797-5E6E-68C2-068AA86F1BDD}"/>
              </a:ext>
            </a:extLst>
          </p:cNvPr>
          <p:cNvSpPr txBox="1"/>
          <p:nvPr/>
        </p:nvSpPr>
        <p:spPr>
          <a:xfrm>
            <a:off x="7624937" y="3653023"/>
            <a:ext cx="4201560" cy="198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14999"/>
              </a:lnSpc>
            </a:pPr>
            <a:r>
              <a:rPr lang="en-US" spc="35" dirty="0">
                <a:latin typeface="Aptos" panose="020B0004020202020204"/>
                <a:cs typeface="Arial MT"/>
              </a:rPr>
              <a:t>Having gained years of experience in the field of Credit Information and Housing Finance, I strongly recognize the need to improve the credit culture of Indians by giving them a helping hand on all aspects.</a:t>
            </a:r>
            <a:endParaRPr lang="en-US" dirty="0">
              <a:latin typeface="Aptos" panose="020B0004020202020204"/>
              <a:cs typeface="Arial M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54D08-C779-3626-4499-820D0C8AF0EB}"/>
              </a:ext>
            </a:extLst>
          </p:cNvPr>
          <p:cNvSpPr/>
          <p:nvPr/>
        </p:nvSpPr>
        <p:spPr bwMode="gray">
          <a:xfrm>
            <a:off x="7359175" y="3669695"/>
            <a:ext cx="36000" cy="198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75442-CEE5-A1CE-4EE1-ED33262227A2}"/>
              </a:ext>
            </a:extLst>
          </p:cNvPr>
          <p:cNvSpPr txBox="1"/>
          <p:nvPr/>
        </p:nvSpPr>
        <p:spPr>
          <a:xfrm>
            <a:off x="7675929" y="1255051"/>
            <a:ext cx="4201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300" i="1" dirty="0">
                <a:latin typeface="Aptos" panose="020B0004020202020204"/>
              </a:rPr>
              <a:t>“Driven by the commitment to excellence and to delivering results, has led to the foundation of Athena CredXpert”</a:t>
            </a:r>
            <a:endParaRPr lang="en-IN" sz="23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7801-E678-70D0-7227-E3FBE858DA9B}"/>
              </a:ext>
            </a:extLst>
          </p:cNvPr>
          <p:cNvSpPr/>
          <p:nvPr/>
        </p:nvSpPr>
        <p:spPr>
          <a:xfrm>
            <a:off x="7377175" y="1387770"/>
            <a:ext cx="36000" cy="1620000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278E17-C0BF-CDE2-E939-3C72A391D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93" y="1380311"/>
            <a:ext cx="2623957" cy="38911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B01A10-B2AC-C276-FC39-DF633FDCDACE}"/>
              </a:ext>
            </a:extLst>
          </p:cNvPr>
          <p:cNvSpPr/>
          <p:nvPr/>
        </p:nvSpPr>
        <p:spPr bwMode="gray">
          <a:xfrm>
            <a:off x="1780182" y="5030824"/>
            <a:ext cx="3311366" cy="609198"/>
          </a:xfrm>
          <a:prstGeom prst="rect">
            <a:avLst/>
          </a:prstGeom>
          <a:solidFill>
            <a:srgbClr val="19294A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FFFF"/>
                </a:solidFill>
                <a:latin typeface="Aptos" panose="020B0004020202020204"/>
                <a:cs typeface="Aharoni" panose="02010803020104030203" pitchFamily="2" charset="-79"/>
              </a:rPr>
              <a:t>Mitushi Chaurasia</a:t>
            </a:r>
            <a:br>
              <a:rPr lang="en-IN" sz="2400" dirty="0">
                <a:solidFill>
                  <a:srgbClr val="FFFFFF"/>
                </a:solidFill>
                <a:latin typeface="Aptos" panose="020B0004020202020204"/>
                <a:cs typeface="Aharoni" panose="02010803020104030203" pitchFamily="2" charset="-79"/>
              </a:rPr>
            </a:br>
            <a:r>
              <a:rPr lang="en-IN" sz="1600" dirty="0">
                <a:solidFill>
                  <a:srgbClr val="FFFFFF"/>
                </a:solidFill>
                <a:latin typeface="Aptos" panose="020B0004020202020204"/>
                <a:cs typeface="Aharoni" panose="02010803020104030203" pitchFamily="2" charset="-79"/>
              </a:rPr>
              <a:t>Co-Founder &amp; COO</a:t>
            </a:r>
          </a:p>
        </p:txBody>
      </p:sp>
    </p:spTree>
    <p:extLst>
      <p:ext uri="{BB962C8B-B14F-4D97-AF65-F5344CB8AC3E}">
        <p14:creationId xmlns:p14="http://schemas.microsoft.com/office/powerpoint/2010/main" val="155051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9FBD5-50A2-E435-3514-462A5711A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B48525-7323-76FB-E029-0D06E83C1990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FC7DAA-C4F2-69E7-B682-5F4ED83D8C51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579BF0-40C6-7811-242B-02700FBC70FB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10D56-85E3-9093-BE50-B5335ECEE194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129656-A52D-B25F-E1D5-1EB4F3158AB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B5171E-99BA-81FE-9A3B-18189FF9043A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Our Advisory Board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6C5022-FD1D-6A90-5962-0999640F3745}"/>
              </a:ext>
            </a:extLst>
          </p:cNvPr>
          <p:cNvGrpSpPr/>
          <p:nvPr/>
        </p:nvGrpSpPr>
        <p:grpSpPr>
          <a:xfrm>
            <a:off x="3244050" y="3035266"/>
            <a:ext cx="2292192" cy="3639447"/>
            <a:chOff x="9793203" y="593959"/>
            <a:chExt cx="2292192" cy="35104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BE1B3B-B30B-CF2C-2942-90A482989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43"/>
            <a:stretch>
              <a:fillRect/>
            </a:stretch>
          </p:blipFill>
          <p:spPr>
            <a:xfrm>
              <a:off x="9807631" y="593959"/>
              <a:ext cx="2133182" cy="2438765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6DD2F5-EC59-DB00-F2FB-6E6D44ADACD1}"/>
                </a:ext>
              </a:extLst>
            </p:cNvPr>
            <p:cNvGrpSpPr/>
            <p:nvPr/>
          </p:nvGrpSpPr>
          <p:grpSpPr>
            <a:xfrm>
              <a:off x="9793203" y="2959189"/>
              <a:ext cx="2292192" cy="1145239"/>
              <a:chOff x="171413" y="3731561"/>
              <a:chExt cx="2292192" cy="114523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B13A4A4-AA1F-099B-0742-5CE042A07242}"/>
                  </a:ext>
                </a:extLst>
              </p:cNvPr>
              <p:cNvSpPr/>
              <p:nvPr/>
            </p:nvSpPr>
            <p:spPr>
              <a:xfrm>
                <a:off x="185841" y="4135278"/>
                <a:ext cx="2270708" cy="74152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ptos" panose="020B0004020202020204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74DE97-5C22-A06D-B2A6-5742A655766B}"/>
                  </a:ext>
                </a:extLst>
              </p:cNvPr>
              <p:cNvSpPr/>
              <p:nvPr/>
            </p:nvSpPr>
            <p:spPr bwMode="ltGray">
              <a:xfrm>
                <a:off x="171413" y="3731561"/>
                <a:ext cx="2292192" cy="438103"/>
              </a:xfrm>
              <a:prstGeom prst="rect">
                <a:avLst/>
              </a:prstGeom>
              <a:solidFill>
                <a:srgbClr val="FA9F0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en-IN" sz="2400" dirty="0">
                    <a:solidFill>
                      <a:srgbClr val="FFFFFF"/>
                    </a:solidFill>
                    <a:latin typeface="Aptos" panose="020B0004020202020204"/>
                    <a:cs typeface="Aharoni" panose="02010803020104030203" pitchFamily="2" charset="-79"/>
                  </a:rPr>
                </a:br>
                <a:endParaRPr lang="en-IN" sz="1600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26A1A1-79D2-5E10-6C4F-E63E2ACA8E4E}"/>
              </a:ext>
            </a:extLst>
          </p:cNvPr>
          <p:cNvGrpSpPr/>
          <p:nvPr/>
        </p:nvGrpSpPr>
        <p:grpSpPr>
          <a:xfrm>
            <a:off x="7570738" y="3160484"/>
            <a:ext cx="2287640" cy="3459230"/>
            <a:chOff x="2564630" y="3224350"/>
            <a:chExt cx="2287640" cy="345923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C4561D9-4B0C-B1AD-0041-37F1A3C4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987" y="3224350"/>
              <a:ext cx="1983858" cy="228708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BFB766-7FB2-6D59-C1B6-A5F7ED62B8E8}"/>
                </a:ext>
              </a:extLst>
            </p:cNvPr>
            <p:cNvGrpSpPr/>
            <p:nvPr/>
          </p:nvGrpSpPr>
          <p:grpSpPr>
            <a:xfrm>
              <a:off x="2564630" y="5484161"/>
              <a:ext cx="2287640" cy="1199419"/>
              <a:chOff x="168909" y="3731561"/>
              <a:chExt cx="2287640" cy="1199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30B5952-CA36-0C5F-D71C-085AAA0420DF}"/>
                  </a:ext>
                </a:extLst>
              </p:cNvPr>
              <p:cNvSpPr/>
              <p:nvPr/>
            </p:nvSpPr>
            <p:spPr>
              <a:xfrm>
                <a:off x="185841" y="4135277"/>
                <a:ext cx="2270708" cy="79570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2575E8F-2BC0-A378-99D2-2057B1AE0DA4}"/>
                  </a:ext>
                </a:extLst>
              </p:cNvPr>
              <p:cNvSpPr/>
              <p:nvPr/>
            </p:nvSpPr>
            <p:spPr bwMode="ltGray">
              <a:xfrm>
                <a:off x="168909" y="3731561"/>
                <a:ext cx="2287640" cy="438103"/>
              </a:xfrm>
              <a:prstGeom prst="rect">
                <a:avLst/>
              </a:prstGeom>
              <a:solidFill>
                <a:srgbClr val="FA9F0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en-IN" sz="2400" dirty="0">
                    <a:solidFill>
                      <a:srgbClr val="FFFFFF"/>
                    </a:solidFill>
                    <a:latin typeface="Aptos" panose="020B0004020202020204"/>
                    <a:cs typeface="Aharoni" panose="02010803020104030203" pitchFamily="2" charset="-79"/>
                  </a:rPr>
                </a:br>
                <a:endParaRPr lang="en-IN" sz="1600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3E6EF0-183B-E717-4A6D-8A9F6FBB76A1}"/>
                </a:ext>
              </a:extLst>
            </p:cNvPr>
            <p:cNvSpPr txBox="1"/>
            <p:nvPr/>
          </p:nvSpPr>
          <p:spPr>
            <a:xfrm>
              <a:off x="2911615" y="5525715"/>
              <a:ext cx="1477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  <a:latin typeface="Aptos" panose="020B0004020202020204"/>
                </a:rPr>
                <a:t>Bhavesh Vora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74AE6A-C58E-2DF8-944B-2743184819F6}"/>
              </a:ext>
            </a:extLst>
          </p:cNvPr>
          <p:cNvGrpSpPr/>
          <p:nvPr/>
        </p:nvGrpSpPr>
        <p:grpSpPr>
          <a:xfrm>
            <a:off x="3073343" y="728443"/>
            <a:ext cx="7033669" cy="5775605"/>
            <a:chOff x="-2241447" y="1450135"/>
            <a:chExt cx="7033669" cy="577560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87B52A5-FF34-51DC-2074-BE543A68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2"/>
            <a:stretch>
              <a:fillRect/>
            </a:stretch>
          </p:blipFill>
          <p:spPr>
            <a:xfrm flipH="1">
              <a:off x="308147" y="1450135"/>
              <a:ext cx="2020661" cy="2438765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2F83819-B593-2403-5714-2CA9878A8484}"/>
                </a:ext>
              </a:extLst>
            </p:cNvPr>
            <p:cNvGrpSpPr/>
            <p:nvPr/>
          </p:nvGrpSpPr>
          <p:grpSpPr>
            <a:xfrm>
              <a:off x="156289" y="3697954"/>
              <a:ext cx="2301279" cy="1271888"/>
              <a:chOff x="156289" y="3697954"/>
              <a:chExt cx="2301279" cy="1271888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EFFB83-7C86-D592-B674-B0CDB8293E2A}"/>
                  </a:ext>
                </a:extLst>
              </p:cNvPr>
              <p:cNvSpPr/>
              <p:nvPr/>
            </p:nvSpPr>
            <p:spPr>
              <a:xfrm>
                <a:off x="170424" y="4122578"/>
                <a:ext cx="2270707" cy="84726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ptos" panose="020B0004020202020204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B754AF-E869-FBF9-B04E-29EB1A839B65}"/>
                  </a:ext>
                </a:extLst>
              </p:cNvPr>
              <p:cNvSpPr/>
              <p:nvPr/>
            </p:nvSpPr>
            <p:spPr bwMode="ltGray">
              <a:xfrm>
                <a:off x="156289" y="3697954"/>
                <a:ext cx="2301279" cy="478243"/>
              </a:xfrm>
              <a:prstGeom prst="rect">
                <a:avLst/>
              </a:prstGeom>
              <a:solidFill>
                <a:srgbClr val="FA9F09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en-IN" sz="2400" dirty="0">
                    <a:solidFill>
                      <a:srgbClr val="FFFFFF"/>
                    </a:solidFill>
                    <a:latin typeface="Aptos" panose="020B0004020202020204"/>
                    <a:cs typeface="Aharoni" panose="02010803020104030203" pitchFamily="2" charset="-79"/>
                  </a:rPr>
                </a:br>
                <a:endParaRPr lang="en-IN" sz="1600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856D06-A4B4-0A30-CAE3-085550D1BE55}"/>
                </a:ext>
              </a:extLst>
            </p:cNvPr>
            <p:cNvSpPr txBox="1"/>
            <p:nvPr/>
          </p:nvSpPr>
          <p:spPr>
            <a:xfrm>
              <a:off x="464611" y="3760555"/>
              <a:ext cx="1872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  <a:latin typeface="Aptos" panose="020B0004020202020204"/>
                </a:rPr>
                <a:t>Sudhin </a:t>
              </a:r>
              <a:r>
                <a:rPr lang="en-IN" b="1" dirty="0" err="1">
                  <a:solidFill>
                    <a:schemeClr val="bg1"/>
                  </a:solidFill>
                  <a:latin typeface="Aptos" panose="020B0004020202020204"/>
                </a:rPr>
                <a:t>Choksey</a:t>
              </a:r>
              <a:endParaRPr lang="en-IN" b="1" dirty="0">
                <a:solidFill>
                  <a:schemeClr val="bg1"/>
                </a:solidFill>
                <a:latin typeface="Aptos" panose="020B000402020202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219CFCF-AD9B-38B5-CF23-94BE5D74B09E}"/>
                </a:ext>
              </a:extLst>
            </p:cNvPr>
            <p:cNvSpPr txBox="1"/>
            <p:nvPr/>
          </p:nvSpPr>
          <p:spPr>
            <a:xfrm>
              <a:off x="77233" y="4228575"/>
              <a:ext cx="24565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ptos" panose="020B0004020202020204"/>
                  <a:ea typeface="Cambria" panose="02040503050406030204" pitchFamily="18" charset="0"/>
                </a:rPr>
                <a:t>Chairman at India Shelter Finance Corporation, Independent Director </a:t>
              </a:r>
            </a:p>
            <a:p>
              <a:pPr algn="ctr"/>
              <a:r>
                <a:rPr lang="en-US" sz="1100" dirty="0">
                  <a:latin typeface="Aptos" panose="020B0004020202020204"/>
                  <a:ea typeface="Cambria" panose="02040503050406030204" pitchFamily="18" charset="0"/>
                </a:rPr>
                <a:t>at  Catholic Syrian Bank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991F4A-F618-1437-9FA9-C8041BCB0767}"/>
                </a:ext>
              </a:extLst>
            </p:cNvPr>
            <p:cNvSpPr txBox="1"/>
            <p:nvPr/>
          </p:nvSpPr>
          <p:spPr>
            <a:xfrm>
              <a:off x="2049645" y="6735006"/>
              <a:ext cx="27425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ptos" panose="020B0004020202020204"/>
                </a:rPr>
                <a:t>MD &amp; CEO of SERNET Financial </a:t>
              </a:r>
              <a:br>
                <a:rPr lang="en-US" sz="1100" dirty="0">
                  <a:latin typeface="Aptos" panose="020B0004020202020204"/>
                </a:rPr>
              </a:br>
              <a:r>
                <a:rPr lang="en-US" sz="1100" dirty="0">
                  <a:latin typeface="Aptos" panose="020B0004020202020204"/>
                </a:rPr>
                <a:t>Services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E5F651-4E28-CB44-21F0-6C6C95D42A77}"/>
                </a:ext>
              </a:extLst>
            </p:cNvPr>
            <p:cNvSpPr txBox="1"/>
            <p:nvPr/>
          </p:nvSpPr>
          <p:spPr>
            <a:xfrm>
              <a:off x="-2241447" y="6794853"/>
              <a:ext cx="274257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ptos" panose="020B0004020202020204"/>
                </a:rPr>
                <a:t>Founder and CEO of Harrier </a:t>
              </a:r>
              <a:br>
                <a:rPr lang="en-US" sz="1100" dirty="0">
                  <a:latin typeface="Aptos" panose="020B0004020202020204"/>
                </a:rPr>
              </a:br>
              <a:r>
                <a:rPr lang="en-US" sz="1100" dirty="0">
                  <a:latin typeface="Aptos" panose="020B0004020202020204"/>
                </a:rPr>
                <a:t>Information Systems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0E39AFF-1751-427D-06EB-248629B8E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t="20531" r="30878" b="7339"/>
          <a:stretch>
            <a:fillRect/>
          </a:stretch>
        </p:blipFill>
        <p:spPr>
          <a:xfrm>
            <a:off x="1079418" y="593959"/>
            <a:ext cx="1899807" cy="258121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546249A-2E12-A437-144E-7C5658D742C4}"/>
              </a:ext>
            </a:extLst>
          </p:cNvPr>
          <p:cNvSpPr/>
          <p:nvPr/>
        </p:nvSpPr>
        <p:spPr bwMode="ltGray">
          <a:xfrm>
            <a:off x="964558" y="2927557"/>
            <a:ext cx="2292192" cy="438103"/>
          </a:xfrm>
          <a:prstGeom prst="rect">
            <a:avLst/>
          </a:prstGeom>
          <a:solidFill>
            <a:srgbClr val="FA9F09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IN" sz="2400" dirty="0">
                <a:solidFill>
                  <a:srgbClr val="FFFFFF"/>
                </a:solidFill>
                <a:latin typeface="Aptos" panose="020B0004020202020204"/>
                <a:cs typeface="Aharoni" panose="02010803020104030203" pitchFamily="2" charset="-79"/>
              </a:rPr>
            </a:br>
            <a:endParaRPr lang="en-IN" sz="1600" dirty="0">
              <a:solidFill>
                <a:srgbClr val="FFFFFF"/>
              </a:solidFill>
              <a:latin typeface="Aptos" panose="020B0004020202020204"/>
              <a:cs typeface="Aharoni" panose="02010803020104030203" pitchFamily="2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ADED82-950F-FCFE-F0EA-7DDE43E68392}"/>
              </a:ext>
            </a:extLst>
          </p:cNvPr>
          <p:cNvSpPr txBox="1"/>
          <p:nvPr/>
        </p:nvSpPr>
        <p:spPr>
          <a:xfrm>
            <a:off x="1495103" y="2980992"/>
            <a:ext cx="12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Aptos" panose="020B0004020202020204"/>
              </a:rPr>
              <a:t>Anil Mehta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996C8B-67D3-D9A8-B4FE-4A4235DF5CC6}"/>
              </a:ext>
            </a:extLst>
          </p:cNvPr>
          <p:cNvSpPr/>
          <p:nvPr/>
        </p:nvSpPr>
        <p:spPr>
          <a:xfrm>
            <a:off x="974083" y="3344972"/>
            <a:ext cx="2270708" cy="903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139001-67C3-633E-4361-E0E36377992A}"/>
              </a:ext>
            </a:extLst>
          </p:cNvPr>
          <p:cNvSpPr txBox="1"/>
          <p:nvPr/>
        </p:nvSpPr>
        <p:spPr>
          <a:xfrm>
            <a:off x="943496" y="3322589"/>
            <a:ext cx="22623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ptos" panose="020B0004020202020204"/>
                <a:ea typeface="Cambria" panose="02040503050406030204" pitchFamily="18" charset="0"/>
                <a:cs typeface="Times New Roman"/>
              </a:rPr>
              <a:t>Founder of</a:t>
            </a:r>
            <a:r>
              <a:rPr lang="en-US" sz="1100" dirty="0">
                <a:latin typeface="Aptos" panose="020B0004020202020204"/>
                <a:ea typeface="Cambria" panose="02040503050406030204" pitchFamily="18" charset="0"/>
              </a:rPr>
              <a:t> India Shelter </a:t>
            </a:r>
            <a:br>
              <a:rPr lang="en-US" sz="1100" dirty="0">
                <a:latin typeface="Aptos" panose="020B0004020202020204"/>
                <a:ea typeface="Cambria" panose="02040503050406030204" pitchFamily="18" charset="0"/>
              </a:rPr>
            </a:br>
            <a:r>
              <a:rPr lang="en-US" sz="1100" dirty="0">
                <a:latin typeface="Aptos" panose="020B0004020202020204"/>
                <a:ea typeface="Cambria" panose="02040503050406030204" pitchFamily="18" charset="0"/>
              </a:rPr>
              <a:t>Finance Corporation, Director at </a:t>
            </a:r>
            <a:r>
              <a:rPr lang="en-US" sz="1100" dirty="0" err="1">
                <a:latin typeface="Aptos" panose="020B0004020202020204"/>
                <a:ea typeface="Cambria" panose="02040503050406030204" pitchFamily="18" charset="0"/>
              </a:rPr>
              <a:t>Edgrow</a:t>
            </a:r>
            <a:r>
              <a:rPr lang="en-US" sz="1100" dirty="0">
                <a:latin typeface="Aptos" panose="020B0004020202020204"/>
                <a:ea typeface="Cambria" panose="02040503050406030204" pitchFamily="18" charset="0"/>
              </a:rPr>
              <a:t> Pvt Ltd, Ambit </a:t>
            </a:r>
            <a:r>
              <a:rPr lang="en-US" sz="1100" dirty="0" err="1">
                <a:latin typeface="Aptos" panose="020B0004020202020204"/>
                <a:ea typeface="Cambria" panose="02040503050406030204" pitchFamily="18" charset="0"/>
              </a:rPr>
              <a:t>Finvest</a:t>
            </a:r>
            <a:r>
              <a:rPr lang="en-US" sz="1100" dirty="0">
                <a:latin typeface="Aptos" panose="020B0004020202020204"/>
                <a:ea typeface="Cambria" panose="02040503050406030204" pitchFamily="18" charset="0"/>
              </a:rPr>
              <a:t> Pvt Ltd, </a:t>
            </a:r>
            <a:r>
              <a:rPr lang="en-US" sz="1100" dirty="0" err="1">
                <a:latin typeface="Aptos" panose="020B0004020202020204"/>
                <a:ea typeface="Cambria" panose="02040503050406030204" pitchFamily="18" charset="0"/>
              </a:rPr>
              <a:t>Spocto</a:t>
            </a:r>
            <a:r>
              <a:rPr lang="en-US" sz="1100" dirty="0">
                <a:latin typeface="Aptos" panose="020B0004020202020204"/>
                <a:ea typeface="Cambria" panose="02040503050406030204" pitchFamily="18" charset="0"/>
              </a:rPr>
              <a:t> Services Pvt Ltd and Cred Avenue Pvt Ltd</a:t>
            </a:r>
            <a:endParaRPr lang="en-US" sz="1100" dirty="0">
              <a:latin typeface="Aptos" panose="020B0004020202020204"/>
              <a:ea typeface="Cambria" panose="02040503050406030204" pitchFamily="18" charset="0"/>
              <a:cs typeface="Times New Roman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2DCEA42-F0A2-21B2-CF76-92EF27374FCB}"/>
              </a:ext>
            </a:extLst>
          </p:cNvPr>
          <p:cNvGrpSpPr/>
          <p:nvPr/>
        </p:nvGrpSpPr>
        <p:grpSpPr>
          <a:xfrm>
            <a:off x="9651453" y="66268"/>
            <a:ext cx="2278787" cy="4181881"/>
            <a:chOff x="9720528" y="826373"/>
            <a:chExt cx="2278787" cy="405469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72518B8-641E-96E9-395E-E1306EA57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1" r="41628" b="16905"/>
            <a:stretch>
              <a:fillRect/>
            </a:stretch>
          </p:blipFill>
          <p:spPr>
            <a:xfrm flipH="1">
              <a:off x="9980764" y="826373"/>
              <a:ext cx="1899807" cy="325059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239338-2BDE-7236-708E-27B635381574}"/>
                </a:ext>
              </a:extLst>
            </p:cNvPr>
            <p:cNvSpPr/>
            <p:nvPr/>
          </p:nvSpPr>
          <p:spPr bwMode="ltGray">
            <a:xfrm>
              <a:off x="9720528" y="3712401"/>
              <a:ext cx="2278787" cy="438103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en-IN" sz="2400" dirty="0">
                  <a:solidFill>
                    <a:srgbClr val="FFFFFF"/>
                  </a:solidFill>
                  <a:latin typeface="Aptos" panose="020B0004020202020204"/>
                  <a:cs typeface="Aharoni" panose="02010803020104030203" pitchFamily="2" charset="-79"/>
                </a:rPr>
              </a:br>
              <a:endParaRPr lang="en-IN" sz="1600" dirty="0">
                <a:solidFill>
                  <a:srgbClr val="FFFFFF"/>
                </a:solidFill>
                <a:latin typeface="Aptos" panose="020B0004020202020204"/>
                <a:cs typeface="Aharoni" panose="02010803020104030203" pitchFamily="2" charset="-79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9AA9EA-1E4F-72B9-3659-AD337CE19988}"/>
                </a:ext>
              </a:extLst>
            </p:cNvPr>
            <p:cNvSpPr txBox="1"/>
            <p:nvPr/>
          </p:nvSpPr>
          <p:spPr>
            <a:xfrm>
              <a:off x="9994173" y="3758836"/>
              <a:ext cx="1644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  <a:latin typeface="Aptos" panose="020B0004020202020204"/>
                </a:rPr>
                <a:t>Suneel Gautam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00D1FE3-38F8-5F70-BD96-A8ECCEE73982}"/>
                </a:ext>
              </a:extLst>
            </p:cNvPr>
            <p:cNvSpPr/>
            <p:nvPr/>
          </p:nvSpPr>
          <p:spPr>
            <a:xfrm>
              <a:off x="9728606" y="4139543"/>
              <a:ext cx="2256424" cy="74152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E4B7A4-0683-F9AA-D5CE-7822268BCBB5}"/>
                </a:ext>
              </a:extLst>
            </p:cNvPr>
            <p:cNvSpPr txBox="1"/>
            <p:nvPr/>
          </p:nvSpPr>
          <p:spPr>
            <a:xfrm>
              <a:off x="9745043" y="4192563"/>
              <a:ext cx="2239988" cy="59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ptos" panose="020B0004020202020204"/>
                  <a:ea typeface="Cambria" panose="02040503050406030204" pitchFamily="18" charset="0"/>
                </a:rPr>
                <a:t>Founder of Clea Public Relations, Founder of Hanmer &amp; Partners, Co-founder of Pitchfork Partners</a:t>
              </a: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FBFC619-42A7-C956-7998-84F11E5FE571}"/>
              </a:ext>
            </a:extLst>
          </p:cNvPr>
          <p:cNvSpPr txBox="1"/>
          <p:nvPr/>
        </p:nvSpPr>
        <p:spPr>
          <a:xfrm>
            <a:off x="3612738" y="5523850"/>
            <a:ext cx="152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Aptos" panose="020B0004020202020204"/>
              </a:rPr>
              <a:t>Amit </a:t>
            </a:r>
            <a:r>
              <a:rPr lang="en-IN" b="1" dirty="0" err="1">
                <a:solidFill>
                  <a:schemeClr val="bg1"/>
                </a:solidFill>
                <a:latin typeface="Aptos" panose="020B0004020202020204"/>
              </a:rPr>
              <a:t>Badiyani</a:t>
            </a:r>
            <a:endParaRPr lang="en-IN" b="1" dirty="0">
              <a:solidFill>
                <a:schemeClr val="bg1"/>
              </a:solidFill>
              <a:latin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524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932DC-5215-05D2-093E-91F9602F8D0E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0DEE4C-2637-6CB0-360A-3D3F15EE51DE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B8C6C8-9938-967F-120B-0F8F651AE1A4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5A034-ABC6-AA4A-8AC3-933FDA221A00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C19A7F-4EF1-997E-0C6F-655A7C47D8CF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2BC904-7B43-A81F-4890-A32935E6832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Partnership with Harrier Information Systems Private Limited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0443F9-6920-1B79-6113-20079BC12646}"/>
              </a:ext>
            </a:extLst>
          </p:cNvPr>
          <p:cNvGrpSpPr/>
          <p:nvPr/>
        </p:nvGrpSpPr>
        <p:grpSpPr>
          <a:xfrm>
            <a:off x="1037400" y="1007869"/>
            <a:ext cx="10664372" cy="1033009"/>
            <a:chOff x="937984" y="977485"/>
            <a:chExt cx="10664372" cy="10330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F228A-1B64-AA29-5FAC-100BE434DB3E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F7C148-4353-C96F-CD72-DB1893CC7BE1}"/>
                </a:ext>
              </a:extLst>
            </p:cNvPr>
            <p:cNvSpPr txBox="1"/>
            <p:nvPr/>
          </p:nvSpPr>
          <p:spPr>
            <a:xfrm>
              <a:off x="937984" y="1056387"/>
              <a:ext cx="1066437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 </a:t>
              </a:r>
              <a:r>
                <a:rPr lang="en-IN" dirty="0">
                  <a:latin typeface="Aptos" panose="020B0004020202020204" pitchFamily="34" charset="0"/>
                </a:rPr>
                <a:t>Athena and Harrier Information Systems are partnering to unlock synergies and drive </a:t>
              </a:r>
              <a:br>
                <a:rPr lang="en-IN" dirty="0">
                  <a:latin typeface="Aptos" panose="020B0004020202020204" pitchFamily="34" charset="0"/>
                </a:rPr>
              </a:br>
              <a:r>
                <a:rPr lang="en-IN" dirty="0">
                  <a:latin typeface="Aptos" panose="020B0004020202020204" pitchFamily="34" charset="0"/>
                </a:rPr>
                <a:t>innovation, delivering faster, smarter and seamless solutions for our clients.</a:t>
              </a:r>
            </a:p>
            <a:p>
              <a:pPr algn="ctr"/>
              <a:endParaRPr lang="en-US" sz="20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2FFBA0-A811-07A0-388C-6E33238855CB}"/>
              </a:ext>
            </a:extLst>
          </p:cNvPr>
          <p:cNvGrpSpPr/>
          <p:nvPr/>
        </p:nvGrpSpPr>
        <p:grpSpPr>
          <a:xfrm>
            <a:off x="2572012" y="2241493"/>
            <a:ext cx="7204777" cy="2540994"/>
            <a:chOff x="3579376" y="2880543"/>
            <a:chExt cx="5689738" cy="177192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10C403-35AB-E377-F647-4E226F4A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1675"/>
            <a:stretch/>
          </p:blipFill>
          <p:spPr>
            <a:xfrm>
              <a:off x="6654802" y="3024875"/>
              <a:ext cx="2614312" cy="1009306"/>
            </a:xfrm>
            <a:prstGeom prst="rect">
              <a:avLst/>
            </a:prstGeom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F2B810CA-9105-1AD0-E882-5E7B1B47A0EA}"/>
                </a:ext>
              </a:extLst>
            </p:cNvPr>
            <p:cNvPicPr/>
            <p:nvPr/>
          </p:nvPicPr>
          <p:blipFill rotWithShape="1">
            <a:blip r:embed="rId3" cstate="print"/>
            <a:srcRect l="6451" t="26638" r="73345" b="18925"/>
            <a:stretch/>
          </p:blipFill>
          <p:spPr>
            <a:xfrm>
              <a:off x="4163005" y="2880543"/>
              <a:ext cx="1212042" cy="123069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36DC9C-D136-F752-F20B-0B84C016A380}"/>
                </a:ext>
              </a:extLst>
            </p:cNvPr>
            <p:cNvSpPr txBox="1"/>
            <p:nvPr/>
          </p:nvSpPr>
          <p:spPr>
            <a:xfrm>
              <a:off x="3579376" y="4169286"/>
              <a:ext cx="2580716" cy="298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Athena CredXpert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A69AF7-040D-3859-ABF5-9918B4682E07}"/>
                </a:ext>
              </a:extLst>
            </p:cNvPr>
            <p:cNvSpPr txBox="1"/>
            <p:nvPr/>
          </p:nvSpPr>
          <p:spPr>
            <a:xfrm>
              <a:off x="6536952" y="4124090"/>
              <a:ext cx="2641307" cy="5283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Harrier Information Systems Private Limited</a:t>
              </a:r>
            </a:p>
          </p:txBody>
        </p:sp>
      </p:grpSp>
      <p:sp>
        <p:nvSpPr>
          <p:cNvPr id="3" name="Plus Sign 2">
            <a:extLst>
              <a:ext uri="{FF2B5EF4-FFF2-40B4-BE49-F238E27FC236}">
                <a16:creationId xmlns:a16="http://schemas.microsoft.com/office/drawing/2014/main" id="{D4EF43AF-5C8E-DF52-22EE-772274CCF822}"/>
              </a:ext>
            </a:extLst>
          </p:cNvPr>
          <p:cNvSpPr/>
          <p:nvPr/>
        </p:nvSpPr>
        <p:spPr bwMode="auto">
          <a:xfrm>
            <a:off x="5390085" y="2745842"/>
            <a:ext cx="1152000" cy="1152000"/>
          </a:xfrm>
          <a:prstGeom prst="mathPlus">
            <a:avLst/>
          </a:prstGeom>
          <a:solidFill>
            <a:srgbClr val="FA9F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n>
                <a:solidFill>
                  <a:srgbClr val="19294A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065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  <a:extLst>
              <a:ext uri="{FF2B5EF4-FFF2-40B4-BE49-F238E27FC236}">
                <a16:creationId xmlns:a16="http://schemas.microsoft.com/office/drawing/2014/main" id="{0C54E594-775C-4E31-D02C-52411099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0" y="4444305"/>
            <a:ext cx="2788231" cy="15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F6E76B8B-D6C8-0AE1-0941-288D69BAC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425" y="1199344"/>
            <a:ext cx="2371320" cy="984099"/>
          </a:xfrm>
          <a:prstGeom prst="rect">
            <a:avLst/>
          </a:prstGeom>
        </p:spPr>
      </p:pic>
      <p:pic>
        <p:nvPicPr>
          <p:cNvPr id="6" name="Picture 4">
            <a:hlinkClick r:id="rId6"/>
            <a:extLst>
              <a:ext uri="{FF2B5EF4-FFF2-40B4-BE49-F238E27FC236}">
                <a16:creationId xmlns:a16="http://schemas.microsoft.com/office/drawing/2014/main" id="{572ABAB0-213D-EF16-7A80-DBFF42A3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2898567"/>
            <a:ext cx="1455596" cy="51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C2DB0B15-9CB5-8E90-07BF-AC300F2B3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9444" y="4604580"/>
            <a:ext cx="2295301" cy="957468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CB1D7F23-0C5F-DB1E-9973-430C5CE71C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027" y="4752208"/>
            <a:ext cx="2115782" cy="662212"/>
          </a:xfrm>
          <a:prstGeom prst="rect">
            <a:avLst/>
          </a:prstGeom>
        </p:spPr>
      </p:pic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E98F134E-AC5B-85E5-47FC-DF7DAFB402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0658" y="1168653"/>
            <a:ext cx="990424" cy="1107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7276CD-796A-B5AF-E1CE-3DD75F38C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8807" y="2953169"/>
            <a:ext cx="2764549" cy="62099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B8C3FCD-89C8-36C6-F9A4-9BFFF03D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0" y="3243843"/>
            <a:ext cx="3569610" cy="4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AAC23-28BB-F405-6D89-3298613FDD07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FACC28-DF7B-2EC5-E4B4-525E72C11CA7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0EDE2F-982C-ED17-2391-4A004CEF738C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3FDBB2-7518-CCE9-331E-18AE25C2B6B3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BC7519-B469-9EBA-0FD0-9ABCB4F94A02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13E766-EFC9-9220-9019-093B1356763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We Got Featured !</a:t>
              </a:r>
            </a:p>
          </p:txBody>
        </p:sp>
      </p:grpSp>
      <p:pic>
        <p:nvPicPr>
          <p:cNvPr id="3" name="Picture 2" descr="A black background with red text&#10;&#10;AI-generated content may be incorrect.">
            <a:hlinkClick r:id="rId16"/>
            <a:extLst>
              <a:ext uri="{FF2B5EF4-FFF2-40B4-BE49-F238E27FC236}">
                <a16:creationId xmlns:a16="http://schemas.microsoft.com/office/drawing/2014/main" id="{E042BED5-5B8F-118B-8BD4-C02A3022A3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b="31403"/>
          <a:stretch>
            <a:fillRect/>
          </a:stretch>
        </p:blipFill>
        <p:spPr>
          <a:xfrm>
            <a:off x="1260331" y="1591306"/>
            <a:ext cx="3427648" cy="59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28D9C2-18FA-E75F-2A04-F7E090844C80}"/>
              </a:ext>
            </a:extLst>
          </p:cNvPr>
          <p:cNvGrpSpPr/>
          <p:nvPr/>
        </p:nvGrpSpPr>
        <p:grpSpPr bwMode="black">
          <a:xfrm>
            <a:off x="1867509" y="726061"/>
            <a:ext cx="9087404" cy="2088000"/>
            <a:chOff x="1249373" y="779795"/>
            <a:chExt cx="9087404" cy="2088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C1F72F-6ECB-8373-F173-96E3FD4F3F7B}"/>
                </a:ext>
              </a:extLst>
            </p:cNvPr>
            <p:cNvSpPr txBox="1"/>
            <p:nvPr/>
          </p:nvSpPr>
          <p:spPr bwMode="black">
            <a:xfrm>
              <a:off x="1249373" y="1069743"/>
              <a:ext cx="5011307" cy="135421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  <a:cs typeface="Times New Roman"/>
                </a:rPr>
                <a:t>Satish Mehta</a:t>
              </a:r>
            </a:p>
            <a:p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  <a:cs typeface="Times New Roman"/>
                </a:rPr>
                <a:t>Founder &amp; CEO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cs typeface="Times New Roman" panose="02020603050405020304" pitchFamily="18" charset="0"/>
              </a:endParaRPr>
            </a:p>
            <a:p>
              <a:r>
                <a:rPr lang="en-IN" spc="3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  <a:cs typeface="Arial MT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satish@athenacredxpert.com </a:t>
              </a:r>
              <a:endParaRPr lang="en-IN" spc="35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cs typeface="Arial MT"/>
              </a:endParaRPr>
            </a:p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  <a:cs typeface="Times New Roman"/>
                </a:rPr>
                <a:t>Mobile- +91 98201 23560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ECB3B6-1449-195B-D44A-0895BB1D3598}"/>
                </a:ext>
              </a:extLst>
            </p:cNvPr>
            <p:cNvSpPr/>
            <p:nvPr/>
          </p:nvSpPr>
          <p:spPr bwMode="black">
            <a:xfrm>
              <a:off x="5751826" y="779795"/>
              <a:ext cx="36000" cy="208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5A8254-9B32-EA82-0A1D-370887B5C42F}"/>
                </a:ext>
              </a:extLst>
            </p:cNvPr>
            <p:cNvSpPr txBox="1"/>
            <p:nvPr/>
          </p:nvSpPr>
          <p:spPr bwMode="black">
            <a:xfrm>
              <a:off x="6960853" y="1069743"/>
              <a:ext cx="3375924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</a:rPr>
                <a:t>Mitushi Chaurasia</a:t>
              </a:r>
              <a:br>
                <a:rPr lang="en-I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</a:rPr>
              </a:br>
              <a:r>
                <a:rPr lang="en-I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</a:rPr>
                <a:t>Co-Founder &amp; COO</a:t>
              </a:r>
            </a:p>
            <a:p>
              <a:r>
                <a:rPr lang="en-IN" spc="1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  <a:cs typeface="Arial M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mitushi@athenacredxpert.com </a:t>
              </a:r>
              <a:endParaRPr lang="en-IN" spc="1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cs typeface="Arial MT"/>
              </a:endParaRPr>
            </a:p>
            <a:p>
              <a:r>
                <a:rPr lang="en-I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</a:rPr>
                <a:t>Mobile- +91 97022 34065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07096F-90C8-CDB2-1C16-7F6DBE704016}"/>
              </a:ext>
            </a:extLst>
          </p:cNvPr>
          <p:cNvGrpSpPr/>
          <p:nvPr/>
        </p:nvGrpSpPr>
        <p:grpSpPr bwMode="black">
          <a:xfrm>
            <a:off x="1475450" y="4866570"/>
            <a:ext cx="4665137" cy="829967"/>
            <a:chOff x="208777" y="5799726"/>
            <a:chExt cx="4665137" cy="829967"/>
          </a:xfrm>
          <a:solidFill>
            <a:schemeClr val="tx1">
              <a:lumMod val="85000"/>
              <a:lumOff val="15000"/>
            </a:schemeClr>
          </a:solidFill>
        </p:grpSpPr>
        <p:pic>
          <p:nvPicPr>
            <p:cNvPr id="14" name="Graphic 13" descr="Marker">
              <a:extLst>
                <a:ext uri="{FF2B5EF4-FFF2-40B4-BE49-F238E27FC236}">
                  <a16:creationId xmlns:a16="http://schemas.microsoft.com/office/drawing/2014/main" id="{F37F6A8E-D0FE-245F-4071-1FF31B70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black">
            <a:xfrm>
              <a:off x="208777" y="5799726"/>
              <a:ext cx="829967" cy="82996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614411-7C17-B35B-0453-ED3B742CC25F}"/>
                </a:ext>
              </a:extLst>
            </p:cNvPr>
            <p:cNvSpPr txBox="1"/>
            <p:nvPr/>
          </p:nvSpPr>
          <p:spPr bwMode="black">
            <a:xfrm>
              <a:off x="904100" y="5863809"/>
              <a:ext cx="39698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I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ptos" panose="020B0004020202020204"/>
                  <a:cs typeface="Times New Roman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212, Maker Chamber V, Nariman Point, Mumbai – 400021, India</a:t>
              </a:r>
              <a:endParaRPr lang="en-IN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C8E9FD-4727-0195-5E33-A765050F93CF}"/>
              </a:ext>
            </a:extLst>
          </p:cNvPr>
          <p:cNvGrpSpPr/>
          <p:nvPr/>
        </p:nvGrpSpPr>
        <p:grpSpPr>
          <a:xfrm>
            <a:off x="6397346" y="4885381"/>
            <a:ext cx="5794654" cy="829967"/>
            <a:chOff x="208777" y="5787026"/>
            <a:chExt cx="5794654" cy="829967"/>
          </a:xfrm>
        </p:grpSpPr>
        <p:pic>
          <p:nvPicPr>
            <p:cNvPr id="17" name="Graphic 16" descr="Marker">
              <a:extLst>
                <a:ext uri="{FF2B5EF4-FFF2-40B4-BE49-F238E27FC236}">
                  <a16:creationId xmlns:a16="http://schemas.microsoft.com/office/drawing/2014/main" id="{C43F1733-A511-77DE-FD8E-9DCC7742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777" y="5787026"/>
              <a:ext cx="829967" cy="8299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3A5944-01FC-1C2A-584D-A6A28818E988}"/>
                </a:ext>
              </a:extLst>
            </p:cNvPr>
            <p:cNvSpPr txBox="1"/>
            <p:nvPr/>
          </p:nvSpPr>
          <p:spPr>
            <a:xfrm>
              <a:off x="932157" y="5923052"/>
              <a:ext cx="507127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IN" sz="2000" dirty="0">
                <a:solidFill>
                  <a:schemeClr val="bg1"/>
                </a:solidFill>
                <a:latin typeface="Aptos" panose="020B0004020202020204"/>
                <a:cs typeface="Times New Roman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26D1B15-1193-FD98-66B9-B71E882E7CBB}"/>
              </a:ext>
            </a:extLst>
          </p:cNvPr>
          <p:cNvSpPr txBox="1"/>
          <p:nvPr/>
        </p:nvSpPr>
        <p:spPr bwMode="black">
          <a:xfrm>
            <a:off x="7042985" y="4958389"/>
            <a:ext cx="401069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N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en-IN" u="sng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IN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/>
                <a:ea typeface="Cambria" panose="02040503050406030204" pitchFamily="18" charset="0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floor, WeWork, Express Towers, Nariman Point, Mumbai – 400021, India</a:t>
            </a:r>
            <a:endParaRPr lang="en-IN" u="sng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/>
              <a:ea typeface="Cambria" panose="02040503050406030204" pitchFamily="18" charset="0"/>
              <a:cs typeface="Times New Roman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5BAD5E-0D88-0938-3940-1E6A7CD43655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F05564-4EE2-5B06-7F68-B0AF08FCA530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0AAC94-1590-C3A3-35DF-41B6C2AE8D32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1AF027-8BC0-5C02-D74C-E1A890C09C7A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03F324-1A04-D2E6-C663-5C18D16FDC76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086110-F1AA-A748-A4C8-5D12096FD8E4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Contact 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8DEE88-84A9-5246-615A-26EC0B730C80}"/>
              </a:ext>
            </a:extLst>
          </p:cNvPr>
          <p:cNvGrpSpPr/>
          <p:nvPr/>
        </p:nvGrpSpPr>
        <p:grpSpPr bwMode="black">
          <a:xfrm>
            <a:off x="4209771" y="3160107"/>
            <a:ext cx="5753132" cy="1268125"/>
            <a:chOff x="4124647" y="3592038"/>
            <a:chExt cx="5753132" cy="126812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5191A15-BE87-D27F-16E3-C6A814E63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4124647" y="3592038"/>
              <a:ext cx="4084151" cy="1018112"/>
            </a:xfrm>
            <a:prstGeom prst="rect">
              <a:avLst/>
            </a:prstGeom>
          </p:spPr>
        </p:pic>
        <p:sp>
          <p:nvSpPr>
            <p:cNvPr id="30" name="TextBox 29">
              <a:hlinkClick r:id="rId9"/>
              <a:extLst>
                <a:ext uri="{FF2B5EF4-FFF2-40B4-BE49-F238E27FC236}">
                  <a16:creationId xmlns:a16="http://schemas.microsoft.com/office/drawing/2014/main" id="{97D8A010-E90D-1520-FEE0-8A5F51897D3F}"/>
                </a:ext>
              </a:extLst>
            </p:cNvPr>
            <p:cNvSpPr txBox="1"/>
            <p:nvPr/>
          </p:nvSpPr>
          <p:spPr bwMode="black">
            <a:xfrm>
              <a:off x="4257087" y="4398498"/>
              <a:ext cx="562069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2400" dirty="0">
                  <a:solidFill>
                    <a:schemeClr val="bg1">
                      <a:lumMod val="50000"/>
                    </a:schemeClr>
                  </a:solidFill>
                  <a:latin typeface="Aptos" panose="020B0004020202020204"/>
                </a:rPr>
                <a:t>https://athenacredxpert.com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8948E8-A5CF-D734-709A-4235CD0F87BA}"/>
              </a:ext>
            </a:extLst>
          </p:cNvPr>
          <p:cNvGrpSpPr/>
          <p:nvPr/>
        </p:nvGrpSpPr>
        <p:grpSpPr>
          <a:xfrm>
            <a:off x="5723540" y="6194883"/>
            <a:ext cx="2638890" cy="566725"/>
            <a:chOff x="4753263" y="6175553"/>
            <a:chExt cx="2638890" cy="566725"/>
          </a:xfrm>
        </p:grpSpPr>
        <p:pic>
          <p:nvPicPr>
            <p:cNvPr id="32" name="Picture 31">
              <a:hlinkClick r:id="rId10"/>
              <a:extLst>
                <a:ext uri="{FF2B5EF4-FFF2-40B4-BE49-F238E27FC236}">
                  <a16:creationId xmlns:a16="http://schemas.microsoft.com/office/drawing/2014/main" id="{0A8B5AA2-08A9-6B52-11F6-6A6A0538E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4753263" y="6175553"/>
              <a:ext cx="566725" cy="566725"/>
            </a:xfrm>
            <a:prstGeom prst="rect">
              <a:avLst/>
            </a:prstGeom>
          </p:spPr>
        </p:pic>
        <p:pic>
          <p:nvPicPr>
            <p:cNvPr id="35" name="Picture 34">
              <a:hlinkClick r:id="rId13"/>
              <a:extLst>
                <a:ext uri="{FF2B5EF4-FFF2-40B4-BE49-F238E27FC236}">
                  <a16:creationId xmlns:a16="http://schemas.microsoft.com/office/drawing/2014/main" id="{3FA1A8E3-5A57-8428-2A08-4F666781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 l="21454" t="12818" r="21262" b="12627"/>
            <a:stretch>
              <a:fillRect/>
            </a:stretch>
          </p:blipFill>
          <p:spPr>
            <a:xfrm>
              <a:off x="5484807" y="6224551"/>
              <a:ext cx="461452" cy="450783"/>
            </a:xfrm>
            <a:prstGeom prst="rect">
              <a:avLst/>
            </a:prstGeom>
          </p:spPr>
        </p:pic>
        <p:pic>
          <p:nvPicPr>
            <p:cNvPr id="37" name="Picture 36">
              <a:hlinkClick r:id="rId16"/>
              <a:extLst>
                <a:ext uri="{FF2B5EF4-FFF2-40B4-BE49-F238E27FC236}">
                  <a16:creationId xmlns:a16="http://schemas.microsoft.com/office/drawing/2014/main" id="{E5E15E38-463F-4CCA-97BD-B1B96004B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6236217" y="6243601"/>
              <a:ext cx="401808" cy="401808"/>
            </a:xfrm>
            <a:prstGeom prst="rect">
              <a:avLst/>
            </a:prstGeom>
          </p:spPr>
        </p:pic>
        <p:pic>
          <p:nvPicPr>
            <p:cNvPr id="39" name="Graphic 38">
              <a:hlinkClick r:id="rId19"/>
              <a:extLst>
                <a:ext uri="{FF2B5EF4-FFF2-40B4-BE49-F238E27FC236}">
                  <a16:creationId xmlns:a16="http://schemas.microsoft.com/office/drawing/2014/main" id="{B291259C-EAAC-3186-372A-ADC5A1999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rcRect l="25388" t="30041" r="23542" b="20277"/>
            <a:stretch>
              <a:fillRect/>
            </a:stretch>
          </p:blipFill>
          <p:spPr>
            <a:xfrm>
              <a:off x="6914996" y="6201000"/>
              <a:ext cx="477157" cy="464188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A5BFD99-1ED9-032C-6747-1E9FAEC4BC89}"/>
              </a:ext>
            </a:extLst>
          </p:cNvPr>
          <p:cNvSpPr txBox="1"/>
          <p:nvPr/>
        </p:nvSpPr>
        <p:spPr>
          <a:xfrm>
            <a:off x="4209771" y="6315186"/>
            <a:ext cx="1404552" cy="369332"/>
          </a:xfrm>
          <a:prstGeom prst="rect">
            <a:avLst/>
          </a:prstGeom>
          <a:solidFill>
            <a:srgbClr val="FA9F09"/>
          </a:solidFill>
        </p:spPr>
        <p:txBody>
          <a:bodyPr wrap="none" rtlCol="0">
            <a:spAutoFit/>
          </a:bodyPr>
          <a:lstStyle/>
          <a:p>
            <a:r>
              <a:rPr lang="en-IN" dirty="0">
                <a:latin typeface="Aptos" panose="020B0004020202020204"/>
              </a:rPr>
              <a:t>Reach us on</a:t>
            </a:r>
          </a:p>
        </p:txBody>
      </p:sp>
    </p:spTree>
    <p:extLst>
      <p:ext uri="{BB962C8B-B14F-4D97-AF65-F5344CB8AC3E}">
        <p14:creationId xmlns:p14="http://schemas.microsoft.com/office/powerpoint/2010/main" val="262039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credit cards&#10;&#10;AI-generated content may be incorrect.">
            <a:extLst>
              <a:ext uri="{FF2B5EF4-FFF2-40B4-BE49-F238E27FC236}">
                <a16:creationId xmlns:a16="http://schemas.microsoft.com/office/drawing/2014/main" id="{9CEC8493-0D6C-8FA0-E357-0CAE76CEAA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07AB2-33E3-B47F-772F-6B046D1AED86}"/>
              </a:ext>
            </a:extLst>
          </p:cNvPr>
          <p:cNvSpPr/>
          <p:nvPr/>
        </p:nvSpPr>
        <p:spPr>
          <a:xfrm>
            <a:off x="-3" y="0"/>
            <a:ext cx="12192002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0" dirty="0"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7A8CB-B656-210E-AE87-84872E6EB26C}"/>
              </a:ext>
            </a:extLst>
          </p:cNvPr>
          <p:cNvSpPr/>
          <p:nvPr/>
        </p:nvSpPr>
        <p:spPr>
          <a:xfrm>
            <a:off x="812800" y="693057"/>
            <a:ext cx="10566400" cy="5471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EE930-5F50-5804-AB86-46B86A2B704E}"/>
              </a:ext>
            </a:extLst>
          </p:cNvPr>
          <p:cNvSpPr/>
          <p:nvPr/>
        </p:nvSpPr>
        <p:spPr>
          <a:xfrm>
            <a:off x="-145143" y="0"/>
            <a:ext cx="1233714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75344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9D6A688-BC00-52F5-620A-07006F162B02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91C252-CA43-5410-1445-5A51C0E4098F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74C9C4-D1E9-70B7-B7AD-D1B5A64C6783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DE4C91-D139-112A-8EC5-7D65128E77F2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4A6279-E7E4-549C-6683-8C9EC37F6B9D}"/>
              </a:ext>
            </a:extLst>
          </p:cNvPr>
          <p:cNvGrpSpPr/>
          <p:nvPr/>
        </p:nvGrpSpPr>
        <p:grpSpPr>
          <a:xfrm>
            <a:off x="990600" y="183287"/>
            <a:ext cx="3877209" cy="461665"/>
            <a:chOff x="990600" y="183287"/>
            <a:chExt cx="3877209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ABE620-8588-952A-72D7-E8C8C4718CC1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9E7BFD-F228-84FE-FFA4-1774D63BE776}"/>
                </a:ext>
              </a:extLst>
            </p:cNvPr>
            <p:cNvSpPr txBox="1"/>
            <p:nvPr/>
          </p:nvSpPr>
          <p:spPr>
            <a:xfrm>
              <a:off x="1026600" y="183287"/>
              <a:ext cx="384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India’s Silent Credit Crisis</a:t>
              </a:r>
              <a:endParaRPr lang="en-IN" sz="2400" dirty="0">
                <a:solidFill>
                  <a:srgbClr val="19294A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CF6F51-1C39-4142-C041-AE8E986F4639}"/>
              </a:ext>
            </a:extLst>
          </p:cNvPr>
          <p:cNvSpPr txBox="1"/>
          <p:nvPr/>
        </p:nvSpPr>
        <p:spPr>
          <a:xfrm>
            <a:off x="3394710" y="1097103"/>
            <a:ext cx="610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Credit Scores are shaping financial futures, yet most Indians are not aware of their score.</a:t>
            </a:r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0BEEDEF-C33C-1972-B436-34171911A241}"/>
              </a:ext>
            </a:extLst>
          </p:cNvPr>
          <p:cNvSpPr/>
          <p:nvPr/>
        </p:nvSpPr>
        <p:spPr bwMode="gray">
          <a:xfrm>
            <a:off x="1493520" y="3031286"/>
            <a:ext cx="4038600" cy="944880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ptos" panose="020B0004020202020204" pitchFamily="34" charset="0"/>
              </a:rPr>
              <a:t>79% of approved loans go to people with a Credit Score of 750+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0EDD5F59-D169-05F2-FB5A-F2193BE3DFA8}"/>
              </a:ext>
            </a:extLst>
          </p:cNvPr>
          <p:cNvSpPr/>
          <p:nvPr/>
        </p:nvSpPr>
        <p:spPr bwMode="gray">
          <a:xfrm>
            <a:off x="1493520" y="4204766"/>
            <a:ext cx="4038600" cy="944880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ptos" panose="020B0004020202020204" pitchFamily="34" charset="0"/>
              </a:rPr>
              <a:t>68% of borrowers do not know their Credit Score </a:t>
            </a:r>
            <a:endParaRPr lang="en-IN" sz="1600" dirty="0">
              <a:latin typeface="Aptos" panose="020B00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1F3CD1D-4BFE-2EE5-4C20-41F205B7B933}"/>
              </a:ext>
            </a:extLst>
          </p:cNvPr>
          <p:cNvSpPr/>
          <p:nvPr/>
        </p:nvSpPr>
        <p:spPr bwMode="gray">
          <a:xfrm>
            <a:off x="1493520" y="5378246"/>
            <a:ext cx="4038600" cy="944880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>
                <a:latin typeface="Aptos" panose="020B0004020202020204" pitchFamily="34" charset="0"/>
              </a:rPr>
              <a:t>76% do not know the interest rate on their loans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18E92F1-360E-85C0-B085-F931FC4120A9}"/>
              </a:ext>
            </a:extLst>
          </p:cNvPr>
          <p:cNvSpPr/>
          <p:nvPr/>
        </p:nvSpPr>
        <p:spPr bwMode="invGray">
          <a:xfrm flipH="1">
            <a:off x="7360920" y="3031286"/>
            <a:ext cx="4038600" cy="944880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ptos" panose="020B0004020202020204" pitchFamily="34" charset="0"/>
              </a:rPr>
              <a:t>Borrowers with lower scores are systematically excluded or are charged a higher interest rate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5ABAA6D9-9C3E-4101-403F-C1D85E15268F}"/>
              </a:ext>
            </a:extLst>
          </p:cNvPr>
          <p:cNvSpPr/>
          <p:nvPr/>
        </p:nvSpPr>
        <p:spPr bwMode="invGray">
          <a:xfrm flipH="1">
            <a:off x="7360920" y="4204766"/>
            <a:ext cx="4038600" cy="944880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Credit Scores continuously drop without borrower awareness</a:t>
            </a:r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ACA15995-AC93-A2EB-25CD-8CA181408EE6}"/>
              </a:ext>
            </a:extLst>
          </p:cNvPr>
          <p:cNvSpPr/>
          <p:nvPr/>
        </p:nvSpPr>
        <p:spPr bwMode="invGray">
          <a:xfrm flipH="1">
            <a:off x="7360920" y="5378246"/>
            <a:ext cx="4038600" cy="944880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ptos" panose="020B0004020202020204" pitchFamily="34" charset="0"/>
              </a:rPr>
              <a:t>Poor credit behavior goes completely unnoticed</a:t>
            </a:r>
            <a:endParaRPr lang="en-IN"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F5717-4F3C-3FA3-C7A3-0FFC7F0FDAA5}"/>
              </a:ext>
            </a:extLst>
          </p:cNvPr>
          <p:cNvSpPr txBox="1"/>
          <p:nvPr/>
        </p:nvSpPr>
        <p:spPr bwMode="gray">
          <a:xfrm>
            <a:off x="2148840" y="2542132"/>
            <a:ext cx="230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19294A"/>
                </a:solidFill>
                <a:effectLst/>
                <a:latin typeface="Aptos" panose="020B0004020202020204" pitchFamily="34" charset="0"/>
              </a:rPr>
              <a:t>Current Reality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131E1F-2A90-1250-11E3-57E95E9803AC}"/>
              </a:ext>
            </a:extLst>
          </p:cNvPr>
          <p:cNvSpPr txBox="1"/>
          <p:nvPr/>
        </p:nvSpPr>
        <p:spPr bwMode="invGray">
          <a:xfrm>
            <a:off x="6480810" y="254765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FA9F09"/>
                </a:solidFill>
                <a:effectLst/>
                <a:latin typeface="Aptos" panose="020B0004020202020204" pitchFamily="34" charset="0"/>
              </a:rPr>
              <a:t>Hidden Impact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888A7B-C966-4194-B6B9-2795FB48C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62672" y="4093358"/>
            <a:ext cx="1167696" cy="1167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DA3DF4-0E97-72AC-344F-F8348D95CBFD}"/>
              </a:ext>
            </a:extLst>
          </p:cNvPr>
          <p:cNvSpPr txBox="1"/>
          <p:nvPr/>
        </p:nvSpPr>
        <p:spPr>
          <a:xfrm>
            <a:off x="1405838" y="6543908"/>
            <a:ext cx="63028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dirty="0">
                <a:solidFill>
                  <a:srgbClr val="222222"/>
                </a:solidFill>
                <a:effectLst/>
                <a:latin typeface="Aptos" panose="020B0004020202020204"/>
              </a:rPr>
              <a:t>Source: ETBFSI, CIBIL Blog, Mirae Asset Finance</a:t>
            </a:r>
            <a:endParaRPr lang="en-IN" sz="1200" i="1" dirty="0">
              <a:latin typeface="Aptos" panose="020B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4931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DE763-199F-A683-ED7D-7AF715D1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AFBBDC2-4F58-9055-89A9-EA3CD2348B82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89EC06-FF62-CF1B-05EB-C84E00952FFD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93FE1B-5FBD-BC85-2CE6-597300FC521C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9AEFE1-C8B5-39AF-4202-E7F946A28B80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54BEB9-C0A8-11C1-612A-3D54EB7C48C1}"/>
              </a:ext>
            </a:extLst>
          </p:cNvPr>
          <p:cNvGrpSpPr/>
          <p:nvPr/>
        </p:nvGrpSpPr>
        <p:grpSpPr>
          <a:xfrm>
            <a:off x="990600" y="183287"/>
            <a:ext cx="5693229" cy="461665"/>
            <a:chOff x="990600" y="183287"/>
            <a:chExt cx="5693229" cy="4616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582A0F-269C-E4DA-DB3C-F9215E42A38C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A7DF46-69D3-2CF9-FF18-4EF04DFC8AD5}"/>
                </a:ext>
              </a:extLst>
            </p:cNvPr>
            <p:cNvSpPr txBox="1"/>
            <p:nvPr/>
          </p:nvSpPr>
          <p:spPr>
            <a:xfrm>
              <a:off x="1026600" y="183287"/>
              <a:ext cx="5657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The Hidden Struggle of Non-Individuals</a:t>
              </a:r>
              <a:endParaRPr lang="en-IN" sz="2400" dirty="0">
                <a:solidFill>
                  <a:srgbClr val="19294A"/>
                </a:solidFill>
                <a:latin typeface="Aptos" panose="020B00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5D2480-931E-314A-E4EE-A097F6ACFC4C}"/>
              </a:ext>
            </a:extLst>
          </p:cNvPr>
          <p:cNvSpPr txBox="1"/>
          <p:nvPr/>
        </p:nvSpPr>
        <p:spPr>
          <a:xfrm>
            <a:off x="1845733" y="959830"/>
            <a:ext cx="8892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tos" panose="020B0004020202020204"/>
              </a:rPr>
              <a:t>Businesses credit health is just as critical - but rarely monitored. In India, Non-Individuals depend heavily on credit for survival and growth. However, most borrowers are not even aware that they have a Credit Report and a Credit Rank.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A1E9E56-AC20-4FBC-425B-E3126211FFE6}"/>
              </a:ext>
            </a:extLst>
          </p:cNvPr>
          <p:cNvSpPr/>
          <p:nvPr/>
        </p:nvSpPr>
        <p:spPr bwMode="gray">
          <a:xfrm>
            <a:off x="1493520" y="3031286"/>
            <a:ext cx="4038600" cy="944880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/>
              </a:rPr>
              <a:t>Non-Individual Credit Reports are rarely monitored</a:t>
            </a:r>
            <a:endParaRPr lang="en-IN" dirty="0">
              <a:latin typeface="Aptos" panose="020B0004020202020204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5573AEC-55F7-FED9-52C0-8CEE5B3C5C86}"/>
              </a:ext>
            </a:extLst>
          </p:cNvPr>
          <p:cNvSpPr/>
          <p:nvPr/>
        </p:nvSpPr>
        <p:spPr bwMode="gray">
          <a:xfrm>
            <a:off x="1493520" y="4204766"/>
            <a:ext cx="4038600" cy="944880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/>
              </a:rPr>
              <a:t>Most Non-Individuals are unaware of how their credit profile is evaluated</a:t>
            </a:r>
            <a:endParaRPr lang="en-IN" sz="1600" dirty="0">
              <a:latin typeface="Aptos" panose="020B000402020202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9862FE71-E774-9C03-A42D-62552D8EFBC1}"/>
              </a:ext>
            </a:extLst>
          </p:cNvPr>
          <p:cNvSpPr/>
          <p:nvPr/>
        </p:nvSpPr>
        <p:spPr bwMode="gray">
          <a:xfrm>
            <a:off x="1493520" y="5378246"/>
            <a:ext cx="4038600" cy="944880"/>
          </a:xfrm>
          <a:prstGeom prst="homePlate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/>
              </a:rPr>
              <a:t>Weak credit hygiene goes unchecked in daily operations</a:t>
            </a:r>
            <a:endParaRPr lang="en-IN" dirty="0">
              <a:latin typeface="Aptos" panose="020B0004020202020204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D51C956-5C1A-9AA5-FE09-65D8CEA8596B}"/>
              </a:ext>
            </a:extLst>
          </p:cNvPr>
          <p:cNvSpPr/>
          <p:nvPr/>
        </p:nvSpPr>
        <p:spPr bwMode="invGray">
          <a:xfrm flipH="1">
            <a:off x="7360920" y="3031286"/>
            <a:ext cx="4038600" cy="944880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/>
              </a:rPr>
              <a:t>Errors or misreporting quietly damage credibility with lenders</a:t>
            </a:r>
            <a:endParaRPr lang="en-IN" dirty="0">
              <a:latin typeface="Aptos" panose="020B000402020202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90BE8A60-6DAA-1FF8-45A6-7F30AC3B5B95}"/>
              </a:ext>
            </a:extLst>
          </p:cNvPr>
          <p:cNvSpPr/>
          <p:nvPr/>
        </p:nvSpPr>
        <p:spPr bwMode="invGray">
          <a:xfrm flipH="1">
            <a:off x="7360920" y="4204766"/>
            <a:ext cx="4038600" cy="944880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/>
              </a:rPr>
              <a:t>They end up paying higher interest or losing out on cheaper funds</a:t>
            </a:r>
            <a:endParaRPr lang="en-IN" dirty="0">
              <a:latin typeface="Aptos" panose="020B0004020202020204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FD00B95-A4F6-B253-7945-E45BB08197BC}"/>
              </a:ext>
            </a:extLst>
          </p:cNvPr>
          <p:cNvSpPr/>
          <p:nvPr/>
        </p:nvSpPr>
        <p:spPr bwMode="invGray">
          <a:xfrm flipH="1">
            <a:off x="7360920" y="5378246"/>
            <a:ext cx="4038600" cy="944880"/>
          </a:xfrm>
          <a:prstGeom prst="homePlate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/>
              </a:rPr>
              <a:t>Over time, this can block access to formal credit altogether</a:t>
            </a:r>
            <a:endParaRPr lang="en-IN" dirty="0">
              <a:latin typeface="Aptos" panose="020B00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B7BC0-1E72-29FE-B3AB-B7E8D1124987}"/>
              </a:ext>
            </a:extLst>
          </p:cNvPr>
          <p:cNvSpPr txBox="1"/>
          <p:nvPr/>
        </p:nvSpPr>
        <p:spPr bwMode="gray">
          <a:xfrm>
            <a:off x="2148840" y="2542132"/>
            <a:ext cx="230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19294A"/>
                </a:solidFill>
                <a:effectLst/>
                <a:latin typeface="Aptos" panose="020B0004020202020204"/>
              </a:rPr>
              <a:t>Current Reality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1E4631-4202-D4D3-557B-E1405DFC32BC}"/>
              </a:ext>
            </a:extLst>
          </p:cNvPr>
          <p:cNvSpPr txBox="1"/>
          <p:nvPr/>
        </p:nvSpPr>
        <p:spPr bwMode="invGray">
          <a:xfrm>
            <a:off x="6480810" y="2547654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  <a:buNone/>
            </a:pPr>
            <a:r>
              <a:rPr lang="en-IN" b="1" i="0" dirty="0">
                <a:solidFill>
                  <a:srgbClr val="FA9F09"/>
                </a:solidFill>
                <a:effectLst/>
                <a:latin typeface="Aptos" panose="020B0004020202020204"/>
              </a:rPr>
              <a:t>Hidden Impact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20DAF4-D115-1C3D-4998-9D1C8AAA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2672" y="4093358"/>
            <a:ext cx="1167696" cy="11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6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CDCFFF59-2946-F7F3-8DE8-EADBD7DD79DA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A8A57D-5EFD-98C1-712D-80335528990D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D8F56B-99A0-B30B-B7C8-4A13402D23D1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CF84DD-3CEC-A42A-C8B2-C91FBBAB55A0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1F9ABD-4A13-FEB5-5ABC-B3437C6C1377}"/>
              </a:ext>
            </a:extLst>
          </p:cNvPr>
          <p:cNvGrpSpPr/>
          <p:nvPr/>
        </p:nvGrpSpPr>
        <p:grpSpPr>
          <a:xfrm>
            <a:off x="990600" y="183287"/>
            <a:ext cx="3877209" cy="461665"/>
            <a:chOff x="990600" y="183287"/>
            <a:chExt cx="3877209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9591EA-07F3-5DA8-5476-26B359D92AE6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F92348-C57D-D522-1251-E0262B0C14AD}"/>
                </a:ext>
              </a:extLst>
            </p:cNvPr>
            <p:cNvSpPr txBox="1"/>
            <p:nvPr/>
          </p:nvSpPr>
          <p:spPr>
            <a:xfrm>
              <a:off x="1026600" y="183287"/>
              <a:ext cx="3841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The Vicious Cycle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409985-CF32-2058-CAFA-992D9D2723CB}"/>
              </a:ext>
            </a:extLst>
          </p:cNvPr>
          <p:cNvSpPr txBox="1"/>
          <p:nvPr/>
        </p:nvSpPr>
        <p:spPr>
          <a:xfrm>
            <a:off x="2814942" y="1118607"/>
            <a:ext cx="699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Low Credit Scores / Ranks set off a vicious cycle, for Individuals and </a:t>
            </a:r>
            <a:r>
              <a:rPr lang="en-IN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IN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on-Individuals alike, that keeps worsening over time.</a:t>
            </a:r>
            <a:endParaRPr lang="en-IN" dirty="0">
              <a:latin typeface="Aptos" panose="020B000402020202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503079-3352-EFCE-16AD-00A328F6407C}"/>
              </a:ext>
            </a:extLst>
          </p:cNvPr>
          <p:cNvGrpSpPr/>
          <p:nvPr/>
        </p:nvGrpSpPr>
        <p:grpSpPr bwMode="gray">
          <a:xfrm>
            <a:off x="2492680" y="2041010"/>
            <a:ext cx="7716032" cy="4502766"/>
            <a:chOff x="3155519" y="2102881"/>
            <a:chExt cx="7487655" cy="450276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2037F56-C5B1-6214-F02D-EE90D649423D}"/>
                </a:ext>
              </a:extLst>
            </p:cNvPr>
            <p:cNvGrpSpPr/>
            <p:nvPr/>
          </p:nvGrpSpPr>
          <p:grpSpPr bwMode="gray">
            <a:xfrm>
              <a:off x="4526721" y="2504864"/>
              <a:ext cx="4067468" cy="3730694"/>
              <a:chOff x="4410609" y="1951910"/>
              <a:chExt cx="4067468" cy="373069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1132E6D-061B-FF52-BFD6-7CBC728C70A7}"/>
                  </a:ext>
                </a:extLst>
              </p:cNvPr>
              <p:cNvSpPr/>
              <p:nvPr/>
            </p:nvSpPr>
            <p:spPr bwMode="gray">
              <a:xfrm>
                <a:off x="5708893" y="3031622"/>
                <a:ext cx="1517055" cy="1475901"/>
              </a:xfrm>
              <a:prstGeom prst="ellipse">
                <a:avLst/>
              </a:prstGeom>
              <a:solidFill>
                <a:srgbClr val="FA9F09"/>
              </a:solidFill>
              <a:ln>
                <a:solidFill>
                  <a:srgbClr val="FA9F0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ptos" panose="020B0004020202020204" pitchFamily="34" charset="0"/>
                  </a:rPr>
                  <a:t>Low Credit Score /  Rank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94C469A-5935-B4E4-4D5B-8EEEDCB2578E}"/>
                  </a:ext>
                </a:extLst>
              </p:cNvPr>
              <p:cNvSpPr/>
              <p:nvPr/>
            </p:nvSpPr>
            <p:spPr bwMode="gray">
              <a:xfrm>
                <a:off x="5987143" y="1951910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56AA233-F745-6FC1-F316-5BB74817236E}"/>
                  </a:ext>
                </a:extLst>
              </p:cNvPr>
              <p:cNvSpPr/>
              <p:nvPr/>
            </p:nvSpPr>
            <p:spPr bwMode="gray">
              <a:xfrm>
                <a:off x="5987143" y="4768204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6FFD279-395D-069B-AC82-519404141AFE}"/>
                  </a:ext>
                </a:extLst>
              </p:cNvPr>
              <p:cNvSpPr/>
              <p:nvPr/>
            </p:nvSpPr>
            <p:spPr bwMode="gray">
              <a:xfrm>
                <a:off x="4410609" y="3360057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2372CA2-1D82-9B63-A639-06FE3B413E33}"/>
                  </a:ext>
                </a:extLst>
              </p:cNvPr>
              <p:cNvSpPr/>
              <p:nvPr/>
            </p:nvSpPr>
            <p:spPr bwMode="gray">
              <a:xfrm>
                <a:off x="7563677" y="3360057"/>
                <a:ext cx="914400" cy="914400"/>
              </a:xfrm>
              <a:prstGeom prst="ellips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D8E0AC4-0126-8ADE-C8E0-D07E88E86A81}"/>
                  </a:ext>
                </a:extLst>
              </p:cNvPr>
              <p:cNvSpPr/>
              <p:nvPr/>
            </p:nvSpPr>
            <p:spPr bwMode="gray">
              <a:xfrm>
                <a:off x="4867809" y="2307771"/>
                <a:ext cx="3202134" cy="3018972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4BCEBFEC-7FDB-A002-7153-356826349642}"/>
                  </a:ext>
                </a:extLst>
              </p:cNvPr>
              <p:cNvSpPr/>
              <p:nvPr/>
            </p:nvSpPr>
            <p:spPr bwMode="gray">
              <a:xfrm rot="15793042">
                <a:off x="7467293" y="2619505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Aptos" panose="020B0004020202020204" pitchFamily="34" charset="0"/>
                </a:endParaRPr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C14D916A-5E52-F40A-7158-7E00CD8EA640}"/>
                  </a:ext>
                </a:extLst>
              </p:cNvPr>
              <p:cNvSpPr/>
              <p:nvPr/>
            </p:nvSpPr>
            <p:spPr bwMode="gray">
              <a:xfrm>
                <a:off x="7512945" y="4785311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74E00E04-670D-F7A9-1245-844368AE4527}"/>
                  </a:ext>
                </a:extLst>
              </p:cNvPr>
              <p:cNvSpPr/>
              <p:nvPr/>
            </p:nvSpPr>
            <p:spPr bwMode="gray">
              <a:xfrm rot="5400000">
                <a:off x="5238149" y="4785311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BF30A42E-853A-F243-4967-3C097FC91ECD}"/>
                  </a:ext>
                </a:extLst>
              </p:cNvPr>
              <p:cNvSpPr/>
              <p:nvPr/>
            </p:nvSpPr>
            <p:spPr bwMode="gray">
              <a:xfrm rot="10800000">
                <a:off x="5187454" y="2704258"/>
                <a:ext cx="173718" cy="169505"/>
              </a:xfrm>
              <a:prstGeom prst="rtTriangle">
                <a:avLst/>
              </a:prstGeom>
              <a:solidFill>
                <a:srgbClr val="19294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Aptos" panose="020B0004020202020204" pitchFamily="34" charset="0"/>
                </a:endParaRPr>
              </a:p>
            </p:txBody>
          </p:sp>
          <p:pic>
            <p:nvPicPr>
              <p:cNvPr id="30" name="Graphic 29" descr="Document">
                <a:extLst>
                  <a:ext uri="{FF2B5EF4-FFF2-40B4-BE49-F238E27FC236}">
                    <a16:creationId xmlns:a16="http://schemas.microsoft.com/office/drawing/2014/main" id="{A00BAF35-158A-EC2C-D475-B0F2228EE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 bwMode="gray">
              <a:xfrm>
                <a:off x="6234876" y="2175110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34" name="Graphic 33" descr="Money">
                <a:extLst>
                  <a:ext uri="{FF2B5EF4-FFF2-40B4-BE49-F238E27FC236}">
                    <a16:creationId xmlns:a16="http://schemas.microsoft.com/office/drawing/2014/main" id="{7B66D07A-6588-A913-183F-04E8CC2D5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 bwMode="gray">
              <a:xfrm>
                <a:off x="7777993" y="3534777"/>
                <a:ext cx="504000" cy="504000"/>
              </a:xfrm>
              <a:prstGeom prst="rect">
                <a:avLst/>
              </a:prstGeom>
            </p:spPr>
          </p:pic>
          <p:pic>
            <p:nvPicPr>
              <p:cNvPr id="36" name="Graphic 35" descr="Warning">
                <a:extLst>
                  <a:ext uri="{FF2B5EF4-FFF2-40B4-BE49-F238E27FC236}">
                    <a16:creationId xmlns:a16="http://schemas.microsoft.com/office/drawing/2014/main" id="{E2700F3D-47EA-33AA-3947-2691E146E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 bwMode="gray">
              <a:xfrm>
                <a:off x="6216306" y="4978617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38" name="Graphic 37" descr="Siren">
                <a:extLst>
                  <a:ext uri="{FF2B5EF4-FFF2-40B4-BE49-F238E27FC236}">
                    <a16:creationId xmlns:a16="http://schemas.microsoft.com/office/drawing/2014/main" id="{C22C9684-3694-EF31-15AB-209E65B37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 bwMode="gray">
              <a:xfrm>
                <a:off x="4599983" y="3550017"/>
                <a:ext cx="468000" cy="4680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C168A8-AE59-009F-DEE2-15E54124DBC9}"/>
                </a:ext>
              </a:extLst>
            </p:cNvPr>
            <p:cNvSpPr txBox="1"/>
            <p:nvPr/>
          </p:nvSpPr>
          <p:spPr bwMode="gray">
            <a:xfrm>
              <a:off x="5085169" y="2102881"/>
              <a:ext cx="33129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Loan Application Rejection </a:t>
              </a:r>
              <a:endParaRPr lang="en-IN" b="1" dirty="0">
                <a:solidFill>
                  <a:srgbClr val="19294A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B82088-36A3-EE4E-89B2-975A00B8D0F5}"/>
                </a:ext>
              </a:extLst>
            </p:cNvPr>
            <p:cNvSpPr txBox="1"/>
            <p:nvPr/>
          </p:nvSpPr>
          <p:spPr bwMode="gray">
            <a:xfrm>
              <a:off x="8810631" y="4004289"/>
              <a:ext cx="18325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Reduced Access to Funds </a:t>
              </a:r>
              <a:endParaRPr lang="en-IN" b="1" dirty="0">
                <a:solidFill>
                  <a:srgbClr val="19294A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371547-E307-D1CF-CD4A-E8BD49C4568F}"/>
                </a:ext>
              </a:extLst>
            </p:cNvPr>
            <p:cNvSpPr txBox="1"/>
            <p:nvPr/>
          </p:nvSpPr>
          <p:spPr bwMode="gray">
            <a:xfrm>
              <a:off x="5856230" y="6236315"/>
              <a:ext cx="1719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Credit Stress </a:t>
              </a:r>
              <a:endParaRPr lang="en-IN" b="1" dirty="0">
                <a:solidFill>
                  <a:srgbClr val="19294A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1D92D9-0E2B-E4D3-4077-1F70CFB9A276}"/>
                </a:ext>
              </a:extLst>
            </p:cNvPr>
            <p:cNvSpPr txBox="1"/>
            <p:nvPr/>
          </p:nvSpPr>
          <p:spPr bwMode="gray">
            <a:xfrm>
              <a:off x="3155519" y="4087731"/>
              <a:ext cx="1321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800" b="1" dirty="0">
                  <a:solidFill>
                    <a:srgbClr val="19294A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Missed Payments </a:t>
              </a:r>
              <a:endParaRPr lang="en-IN" b="1" dirty="0">
                <a:solidFill>
                  <a:srgbClr val="19294A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071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C7C1AA5-C529-0DA8-EBF6-BDA123125E95}"/>
              </a:ext>
            </a:extLst>
          </p:cNvPr>
          <p:cNvSpPr/>
          <p:nvPr/>
        </p:nvSpPr>
        <p:spPr>
          <a:xfrm>
            <a:off x="1561014" y="3046868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EFEBC4-CDAE-11BA-979C-B9CC55741CC3}"/>
              </a:ext>
            </a:extLst>
          </p:cNvPr>
          <p:cNvSpPr/>
          <p:nvPr/>
        </p:nvSpPr>
        <p:spPr>
          <a:xfrm>
            <a:off x="1569300" y="3898036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20A7C8-57E0-4DFB-E85F-7F300B371A69}"/>
              </a:ext>
            </a:extLst>
          </p:cNvPr>
          <p:cNvSpPr txBox="1"/>
          <p:nvPr/>
        </p:nvSpPr>
        <p:spPr>
          <a:xfrm>
            <a:off x="1219686" y="3754971"/>
            <a:ext cx="533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dirty="0">
                <a:latin typeface="Aptos" panose="020B0004020202020204" pitchFamily="34" charset="0"/>
              </a:rPr>
              <a:t>Limited access to affordable credit, affecting major life goals (home, education, marriage)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01F28-BABA-3B5A-D879-4E3708E490F6}"/>
              </a:ext>
            </a:extLst>
          </p:cNvPr>
          <p:cNvSpPr/>
          <p:nvPr/>
        </p:nvSpPr>
        <p:spPr>
          <a:xfrm>
            <a:off x="1560174" y="3423071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F34A48-F1A0-6597-D3F1-D10419E0DA82}"/>
              </a:ext>
            </a:extLst>
          </p:cNvPr>
          <p:cNvSpPr txBox="1"/>
          <p:nvPr/>
        </p:nvSpPr>
        <p:spPr>
          <a:xfrm>
            <a:off x="1194283" y="3193289"/>
            <a:ext cx="5173651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Approvals with higher interest rates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12724C-2109-8A98-D8E5-65D37F847937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42B8AA-C17B-55CA-15B2-C39154417268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E9D0FCD-26B1-1DE8-912B-4EC7854C2887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12790E4-FEFE-4302-4099-8862EFC5D836}"/>
              </a:ext>
            </a:extLst>
          </p:cNvPr>
          <p:cNvSpPr/>
          <p:nvPr/>
        </p:nvSpPr>
        <p:spPr>
          <a:xfrm>
            <a:off x="990600" y="198120"/>
            <a:ext cx="46800" cy="432000"/>
          </a:xfrm>
          <a:prstGeom prst="rect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F103B-B9E4-8BD0-544A-9254817E0279}"/>
              </a:ext>
            </a:extLst>
          </p:cNvPr>
          <p:cNvSpPr txBox="1"/>
          <p:nvPr/>
        </p:nvSpPr>
        <p:spPr>
          <a:xfrm>
            <a:off x="1026600" y="183287"/>
            <a:ext cx="688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19294A"/>
                </a:solidFill>
                <a:latin typeface="Aptos" panose="020B0004020202020204" pitchFamily="34" charset="0"/>
              </a:rPr>
              <a:t>Consequence of Low Credit Scores and Ranks</a:t>
            </a:r>
            <a:endParaRPr lang="en-IN" sz="2400" dirty="0">
              <a:solidFill>
                <a:srgbClr val="19294A"/>
              </a:solidFill>
              <a:latin typeface="Aptos" panose="020B00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A79DED-5D2F-B16F-FFA7-27606EA5E4BB}"/>
              </a:ext>
            </a:extLst>
          </p:cNvPr>
          <p:cNvSpPr txBox="1"/>
          <p:nvPr/>
        </p:nvSpPr>
        <p:spPr>
          <a:xfrm>
            <a:off x="2384465" y="2307934"/>
            <a:ext cx="171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Aptos" panose="020B0004020202020204" pitchFamily="34" charset="0"/>
              </a:rPr>
              <a:t>For Individuals</a:t>
            </a:r>
            <a:endParaRPr lang="en-IN" dirty="0">
              <a:solidFill>
                <a:srgbClr val="19294A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C6DD2-3A7D-EF04-E2BD-5395C946F3DF}"/>
              </a:ext>
            </a:extLst>
          </p:cNvPr>
          <p:cNvSpPr txBox="1"/>
          <p:nvPr/>
        </p:nvSpPr>
        <p:spPr>
          <a:xfrm>
            <a:off x="1632667" y="2884269"/>
            <a:ext cx="3133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Aptos" panose="020B0004020202020204" pitchFamily="34" charset="0"/>
              </a:rPr>
              <a:t> </a:t>
            </a:r>
            <a:r>
              <a:rPr lang="en-IN" dirty="0">
                <a:latin typeface="Aptos" panose="020B0004020202020204" pitchFamily="34" charset="0"/>
              </a:rPr>
              <a:t>Loan or credit card rejections</a:t>
            </a:r>
            <a:endParaRPr lang="en-IN" sz="2000" dirty="0">
              <a:latin typeface="Aptos" panose="020B00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25D8BC-EDDD-EAE2-40A3-72AA3CD3171B}"/>
              </a:ext>
            </a:extLst>
          </p:cNvPr>
          <p:cNvSpPr/>
          <p:nvPr/>
        </p:nvSpPr>
        <p:spPr>
          <a:xfrm>
            <a:off x="7249148" y="3534729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3FD2BE-9051-73CC-1B54-FD0DA607D25D}"/>
              </a:ext>
            </a:extLst>
          </p:cNvPr>
          <p:cNvSpPr/>
          <p:nvPr/>
        </p:nvSpPr>
        <p:spPr>
          <a:xfrm>
            <a:off x="1575414" y="4607583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364B2D-D3B9-DA4A-5430-A7CCEBF1BBCC}"/>
              </a:ext>
            </a:extLst>
          </p:cNvPr>
          <p:cNvSpPr txBox="1"/>
          <p:nvPr/>
        </p:nvSpPr>
        <p:spPr>
          <a:xfrm>
            <a:off x="1643438" y="4444984"/>
            <a:ext cx="40745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Aptos" panose="020B0004020202020204" pitchFamily="34" charset="0"/>
              </a:rPr>
              <a:t> </a:t>
            </a:r>
            <a:r>
              <a:rPr lang="en-IN" dirty="0">
                <a:latin typeface="Aptos" panose="020B0004020202020204" pitchFamily="34" charset="0"/>
              </a:rPr>
              <a:t>Job opportunities lost due to employer </a:t>
            </a:r>
            <a:br>
              <a:rPr lang="en-IN" dirty="0">
                <a:latin typeface="Aptos" panose="020B0004020202020204" pitchFamily="34" charset="0"/>
              </a:rPr>
            </a:br>
            <a:r>
              <a:rPr lang="en-IN" dirty="0">
                <a:latin typeface="Aptos" panose="020B0004020202020204" pitchFamily="34" charset="0"/>
              </a:rPr>
              <a:t> credit checks</a:t>
            </a:r>
            <a:endParaRPr lang="en-IN" sz="2000" dirty="0">
              <a:latin typeface="Aptos" panose="020B00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FC0E23-7A4E-23A9-00E2-951232962BF7}"/>
              </a:ext>
            </a:extLst>
          </p:cNvPr>
          <p:cNvSpPr/>
          <p:nvPr/>
        </p:nvSpPr>
        <p:spPr>
          <a:xfrm>
            <a:off x="1567613" y="5293859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843E5-B0E6-9AAA-6B57-BE052174A536}"/>
              </a:ext>
            </a:extLst>
          </p:cNvPr>
          <p:cNvSpPr txBox="1"/>
          <p:nvPr/>
        </p:nvSpPr>
        <p:spPr>
          <a:xfrm>
            <a:off x="1635638" y="5169360"/>
            <a:ext cx="274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latin typeface="Aptos" panose="020B0004020202020204" pitchFamily="34" charset="0"/>
              </a:rPr>
              <a:t> </a:t>
            </a:r>
            <a:r>
              <a:rPr lang="en-IN" dirty="0">
                <a:latin typeface="Aptos" panose="020B0004020202020204" pitchFamily="34" charset="0"/>
              </a:rPr>
              <a:t>Increased</a:t>
            </a:r>
            <a:r>
              <a:rPr lang="en-IN" sz="1600" dirty="0">
                <a:latin typeface="Aptos" panose="020B0004020202020204" pitchFamily="34" charset="0"/>
              </a:rPr>
              <a:t> </a:t>
            </a:r>
            <a:r>
              <a:rPr lang="en-IN" dirty="0">
                <a:latin typeface="Aptos" panose="020B0004020202020204" pitchFamily="34" charset="0"/>
              </a:rPr>
              <a:t>financial</a:t>
            </a:r>
            <a:r>
              <a:rPr lang="en-IN" sz="1600" dirty="0">
                <a:latin typeface="Aptos" panose="020B0004020202020204" pitchFamily="34" charset="0"/>
              </a:rPr>
              <a:t> stress </a:t>
            </a:r>
            <a:endParaRPr lang="en-IN" sz="2000" dirty="0">
              <a:latin typeface="Aptos" panose="020B0004020202020204" pitchFamily="34" charset="0"/>
            </a:endParaRPr>
          </a:p>
          <a:p>
            <a:endParaRPr lang="en-IN" sz="2000" dirty="0">
              <a:latin typeface="Aptos" panose="020B00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75DE00-0F9A-4C84-8285-3B56B0A9F9AD}"/>
              </a:ext>
            </a:extLst>
          </p:cNvPr>
          <p:cNvSpPr txBox="1"/>
          <p:nvPr/>
        </p:nvSpPr>
        <p:spPr>
          <a:xfrm>
            <a:off x="6990925" y="3385248"/>
            <a:ext cx="608251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IN" dirty="0">
                <a:latin typeface="Aptos" panose="020B0004020202020204" pitchFamily="34" charset="0"/>
              </a:rPr>
              <a:t>Reduced credit limits on working capital loans </a:t>
            </a:r>
          </a:p>
          <a:p>
            <a:pPr lvl="1">
              <a:spcAft>
                <a:spcPts val="800"/>
              </a:spcAft>
            </a:pPr>
            <a:r>
              <a:rPr lang="en-IN" dirty="0">
                <a:latin typeface="Aptos" panose="020B0004020202020204" pitchFamily="34" charset="0"/>
              </a:rPr>
              <a:t>or overdraft facilities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D8EB03E-6D07-9D14-3AEC-44476438C6F9}"/>
              </a:ext>
            </a:extLst>
          </p:cNvPr>
          <p:cNvSpPr/>
          <p:nvPr/>
        </p:nvSpPr>
        <p:spPr>
          <a:xfrm>
            <a:off x="7250700" y="4372840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D394042-3482-6589-0A59-A26F2ED00CF3}"/>
              </a:ext>
            </a:extLst>
          </p:cNvPr>
          <p:cNvSpPr/>
          <p:nvPr/>
        </p:nvSpPr>
        <p:spPr>
          <a:xfrm>
            <a:off x="7249988" y="3098612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FED785-EA01-E640-0806-C6A5AB884A2D}"/>
              </a:ext>
            </a:extLst>
          </p:cNvPr>
          <p:cNvSpPr txBox="1"/>
          <p:nvPr/>
        </p:nvSpPr>
        <p:spPr>
          <a:xfrm>
            <a:off x="7394726" y="2937475"/>
            <a:ext cx="256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 Higher borrowing costs </a:t>
            </a:r>
          </a:p>
          <a:p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3B6265-379F-316A-155D-7A21CC5DE1E6}"/>
              </a:ext>
            </a:extLst>
          </p:cNvPr>
          <p:cNvSpPr/>
          <p:nvPr/>
        </p:nvSpPr>
        <p:spPr>
          <a:xfrm>
            <a:off x="7248039" y="5036857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0A38FD-BCC6-AA81-66B7-90D72F16C54A}"/>
              </a:ext>
            </a:extLst>
          </p:cNvPr>
          <p:cNvSpPr txBox="1"/>
          <p:nvPr/>
        </p:nvSpPr>
        <p:spPr>
          <a:xfrm>
            <a:off x="6990007" y="4917148"/>
            <a:ext cx="458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dirty="0">
                <a:latin typeface="Aptos" panose="020B0004020202020204" pitchFamily="34" charset="0"/>
              </a:rPr>
              <a:t>Cash flow constraints slowing business </a:t>
            </a:r>
            <a:br>
              <a:rPr lang="en-IN" dirty="0">
                <a:latin typeface="Aptos" panose="020B0004020202020204" pitchFamily="34" charset="0"/>
              </a:rPr>
            </a:br>
            <a:r>
              <a:rPr lang="en-IN" dirty="0">
                <a:latin typeface="Aptos" panose="020B0004020202020204" pitchFamily="34" charset="0"/>
              </a:rPr>
              <a:t>expansion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FE27DB6-9D03-38A6-EFA6-A88C861B332E}"/>
              </a:ext>
            </a:extLst>
          </p:cNvPr>
          <p:cNvSpPr/>
          <p:nvPr/>
        </p:nvSpPr>
        <p:spPr>
          <a:xfrm>
            <a:off x="7253880" y="5704068"/>
            <a:ext cx="108000" cy="108000"/>
          </a:xfrm>
          <a:prstGeom prst="ellipse">
            <a:avLst/>
          </a:prstGeom>
          <a:solidFill>
            <a:srgbClr val="19294A"/>
          </a:solidFill>
          <a:ln>
            <a:solidFill>
              <a:srgbClr val="1929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5AE2D-82D1-8667-EFDB-B553EB750410}"/>
              </a:ext>
            </a:extLst>
          </p:cNvPr>
          <p:cNvSpPr txBox="1"/>
          <p:nvPr/>
        </p:nvSpPr>
        <p:spPr>
          <a:xfrm>
            <a:off x="7457756" y="5560206"/>
            <a:ext cx="474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Disqualification for tenders or contracts requiring strong credit standing</a:t>
            </a:r>
          </a:p>
          <a:p>
            <a:endParaRPr lang="en-IN" dirty="0">
              <a:latin typeface="Aptos" panose="020B0004020202020204" pitchFamily="34" charset="0"/>
            </a:endParaRPr>
          </a:p>
          <a:p>
            <a:endParaRPr lang="en-IN" dirty="0">
              <a:latin typeface="Aptos" panose="020B0004020202020204" pitchFamily="34" charset="0"/>
            </a:endParaRPr>
          </a:p>
        </p:txBody>
      </p:sp>
      <p:pic>
        <p:nvPicPr>
          <p:cNvPr id="52" name="Graphic 51" descr="Users">
            <a:extLst>
              <a:ext uri="{FF2B5EF4-FFF2-40B4-BE49-F238E27FC236}">
                <a16:creationId xmlns:a16="http://schemas.microsoft.com/office/drawing/2014/main" id="{903C6066-D30B-1566-7FB5-7B13EA15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2181" y="1465145"/>
            <a:ext cx="966297" cy="966297"/>
          </a:xfrm>
          <a:prstGeom prst="rect">
            <a:avLst/>
          </a:prstGeom>
        </p:spPr>
      </p:pic>
      <p:pic>
        <p:nvPicPr>
          <p:cNvPr id="55" name="Graphic 54" descr="City">
            <a:extLst>
              <a:ext uri="{FF2B5EF4-FFF2-40B4-BE49-F238E27FC236}">
                <a16:creationId xmlns:a16="http://schemas.microsoft.com/office/drawing/2014/main" id="{817373C4-8383-ED0E-21FC-2349654B6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4042" y="1425485"/>
            <a:ext cx="964800" cy="9648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7A5DAC4-4C29-7AA5-FA49-83CD1C8F0348}"/>
              </a:ext>
            </a:extLst>
          </p:cNvPr>
          <p:cNvSpPr txBox="1"/>
          <p:nvPr/>
        </p:nvSpPr>
        <p:spPr>
          <a:xfrm>
            <a:off x="8276840" y="2307934"/>
            <a:ext cx="231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9294A"/>
                </a:solidFill>
                <a:latin typeface="Aptos" panose="020B0004020202020204" pitchFamily="34" charset="0"/>
              </a:rPr>
              <a:t>For Non-Individuals</a:t>
            </a:r>
            <a:endParaRPr lang="en-IN" dirty="0">
              <a:solidFill>
                <a:srgbClr val="19294A"/>
              </a:solidFill>
              <a:latin typeface="Aptos" panose="020B00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8BD481D-4603-3019-F824-FF41611E914B}"/>
              </a:ext>
            </a:extLst>
          </p:cNvPr>
          <p:cNvSpPr/>
          <p:nvPr/>
        </p:nvSpPr>
        <p:spPr>
          <a:xfrm>
            <a:off x="6542436" y="1074057"/>
            <a:ext cx="45719" cy="53877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9433EA-0F61-B7B2-B326-7462CC0056AA}"/>
              </a:ext>
            </a:extLst>
          </p:cNvPr>
          <p:cNvSpPr txBox="1"/>
          <p:nvPr/>
        </p:nvSpPr>
        <p:spPr>
          <a:xfrm>
            <a:off x="6990925" y="4196396"/>
            <a:ext cx="6670229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800"/>
              </a:spcAft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Increased demand for collateral and personal </a:t>
            </a:r>
            <a:endParaRPr lang="en-IN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en-IN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guarantee</a:t>
            </a:r>
          </a:p>
        </p:txBody>
      </p:sp>
    </p:spTree>
    <p:extLst>
      <p:ext uri="{BB962C8B-B14F-4D97-AF65-F5344CB8AC3E}">
        <p14:creationId xmlns:p14="http://schemas.microsoft.com/office/powerpoint/2010/main" val="1071096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9B3CB39-E8C6-8A4A-5462-F53D3EBBCE89}"/>
              </a:ext>
            </a:extLst>
          </p:cNvPr>
          <p:cNvSpPr/>
          <p:nvPr/>
        </p:nvSpPr>
        <p:spPr>
          <a:xfrm>
            <a:off x="1913043" y="988455"/>
            <a:ext cx="8825343" cy="863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172C2D-6720-C30E-9E07-B9D0AE68AD5D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5A64F8-F440-85EE-2A62-6C962EA0FA50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FAFBAD-1833-0B8E-09DB-F4672BCBF875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A568B5-3FA9-6879-0F26-FE6C6D97D91A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166D8C-4673-2F1C-33D2-E28B55FF3A86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C29737-B06B-AA68-A0DA-BA35219EC50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/>
                </a:rPr>
                <a:t>The Credit Ecosystem - Where Athena CredXpert Adds Value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74F5C71-0D48-3C6A-A4FC-AC45835CE070}"/>
              </a:ext>
            </a:extLst>
          </p:cNvPr>
          <p:cNvSpPr txBox="1"/>
          <p:nvPr/>
        </p:nvSpPr>
        <p:spPr>
          <a:xfrm>
            <a:off x="2209910" y="1097103"/>
            <a:ext cx="8254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ptos" panose="020B0004020202020204"/>
              </a:rPr>
              <a:t>In today’s credit ecosystem, borrowers have data but lack a trusted partner to help explain their Credit Reports, spot errors and guide them in credit improvement.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CE5BFA5-AA13-C94D-5F08-3C79A911C16A}"/>
              </a:ext>
            </a:extLst>
          </p:cNvPr>
          <p:cNvCxnSpPr>
            <a:cxnSpLocks/>
          </p:cNvCxnSpPr>
          <p:nvPr/>
        </p:nvCxnSpPr>
        <p:spPr>
          <a:xfrm flipH="1">
            <a:off x="5026910" y="2527361"/>
            <a:ext cx="1079766" cy="17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B94FC8-DAE3-BDAB-B11B-D808BD5AD370}"/>
              </a:ext>
            </a:extLst>
          </p:cNvPr>
          <p:cNvCxnSpPr>
            <a:cxnSpLocks/>
          </p:cNvCxnSpPr>
          <p:nvPr/>
        </p:nvCxnSpPr>
        <p:spPr>
          <a:xfrm flipH="1">
            <a:off x="5026910" y="2976091"/>
            <a:ext cx="10797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DD3020-6D70-E36E-8B41-6CF0A6E312A1}"/>
              </a:ext>
            </a:extLst>
          </p:cNvPr>
          <p:cNvGrpSpPr/>
          <p:nvPr/>
        </p:nvGrpSpPr>
        <p:grpSpPr>
          <a:xfrm rot="6126681">
            <a:off x="2258912" y="4095171"/>
            <a:ext cx="169056" cy="448118"/>
            <a:chOff x="2787650" y="4487170"/>
            <a:chExt cx="343613" cy="7384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820EF6-717B-0489-2311-C27C3749E245}"/>
                </a:ext>
              </a:extLst>
            </p:cNvPr>
            <p:cNvSpPr/>
            <p:nvPr/>
          </p:nvSpPr>
          <p:spPr>
            <a:xfrm>
              <a:off x="2787650" y="4565213"/>
              <a:ext cx="343613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8A5DFC-0098-9E40-207B-757EEB7E4FA6}"/>
                </a:ext>
              </a:extLst>
            </p:cNvPr>
            <p:cNvSpPr/>
            <p:nvPr/>
          </p:nvSpPr>
          <p:spPr>
            <a:xfrm>
              <a:off x="2787651" y="4487170"/>
              <a:ext cx="232074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4DE804-F508-77FB-70F4-1CE1D4287CDC}"/>
              </a:ext>
            </a:extLst>
          </p:cNvPr>
          <p:cNvGrpSpPr/>
          <p:nvPr/>
        </p:nvGrpSpPr>
        <p:grpSpPr>
          <a:xfrm rot="6126681">
            <a:off x="2470887" y="4210965"/>
            <a:ext cx="169056" cy="448118"/>
            <a:chOff x="2787650" y="4487170"/>
            <a:chExt cx="343613" cy="7384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1FF4E-4788-C584-6DBC-ADBA27C88DFD}"/>
                </a:ext>
              </a:extLst>
            </p:cNvPr>
            <p:cNvSpPr/>
            <p:nvPr/>
          </p:nvSpPr>
          <p:spPr>
            <a:xfrm>
              <a:off x="2787650" y="4565213"/>
              <a:ext cx="343613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3FC138-64B7-1773-D533-EA45E881A76A}"/>
                </a:ext>
              </a:extLst>
            </p:cNvPr>
            <p:cNvSpPr/>
            <p:nvPr/>
          </p:nvSpPr>
          <p:spPr>
            <a:xfrm>
              <a:off x="2787651" y="4487170"/>
              <a:ext cx="232074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5510DE-F343-322E-2926-A58752FCCC26}"/>
              </a:ext>
            </a:extLst>
          </p:cNvPr>
          <p:cNvGrpSpPr/>
          <p:nvPr/>
        </p:nvGrpSpPr>
        <p:grpSpPr>
          <a:xfrm>
            <a:off x="2106633" y="4315303"/>
            <a:ext cx="746760" cy="1215732"/>
            <a:chOff x="2787650" y="4487170"/>
            <a:chExt cx="343613" cy="7384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C38039-C634-4984-1C9C-BE3BCF92A2D0}"/>
                </a:ext>
              </a:extLst>
            </p:cNvPr>
            <p:cNvSpPr/>
            <p:nvPr/>
          </p:nvSpPr>
          <p:spPr>
            <a:xfrm>
              <a:off x="2787650" y="4565213"/>
              <a:ext cx="343613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15E033-C6BD-D9A3-30A9-A9CDAEA9AB0F}"/>
                </a:ext>
              </a:extLst>
            </p:cNvPr>
            <p:cNvSpPr/>
            <p:nvPr/>
          </p:nvSpPr>
          <p:spPr>
            <a:xfrm>
              <a:off x="2787651" y="4487170"/>
              <a:ext cx="232074" cy="6604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1Right"/>
                <a:lightRig rig="threePt" dir="t"/>
              </a:scene3d>
            </a:bodyPr>
            <a:lstStyle/>
            <a:p>
              <a:pPr algn="ctr"/>
              <a:endParaRPr lang="en-IN">
                <a:latin typeface="Aptos" panose="020B000402020202020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DE70C9-431D-DFF4-6A47-7D36831080BA}"/>
              </a:ext>
            </a:extLst>
          </p:cNvPr>
          <p:cNvSpPr/>
          <p:nvPr/>
        </p:nvSpPr>
        <p:spPr>
          <a:xfrm>
            <a:off x="11057592" y="3944282"/>
            <a:ext cx="589281" cy="1650205"/>
          </a:xfrm>
          <a:prstGeom prst="rect">
            <a:avLst/>
          </a:prstGeom>
          <a:solidFill>
            <a:srgbClr val="FA9F09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n-IN">
              <a:latin typeface="Aptos" panose="020B00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09452-0E79-C255-1826-FA7C7C832440}"/>
              </a:ext>
            </a:extLst>
          </p:cNvPr>
          <p:cNvSpPr/>
          <p:nvPr/>
        </p:nvSpPr>
        <p:spPr>
          <a:xfrm>
            <a:off x="9882661" y="4189573"/>
            <a:ext cx="376645" cy="814786"/>
          </a:xfrm>
          <a:prstGeom prst="rect">
            <a:avLst/>
          </a:prstGeom>
          <a:solidFill>
            <a:srgbClr val="FA9F09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n-IN">
              <a:latin typeface="Aptos" panose="020B0004020202020204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16A17FE-5D21-0345-A60C-FA75E26C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61020" y="3498607"/>
            <a:ext cx="2267725" cy="2267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4A260-0C0F-7A88-FDB8-8AA5F78D2F30}"/>
              </a:ext>
            </a:extLst>
          </p:cNvPr>
          <p:cNvSpPr txBox="1"/>
          <p:nvPr/>
        </p:nvSpPr>
        <p:spPr>
          <a:xfrm>
            <a:off x="9622025" y="5734506"/>
            <a:ext cx="1918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Credit </a:t>
            </a:r>
            <a:r>
              <a:rPr lang="en-IN" b="1" dirty="0">
                <a:solidFill>
                  <a:srgbClr val="19294A"/>
                </a:solidFill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Bureaus</a:t>
            </a:r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IN" b="1" dirty="0">
              <a:solidFill>
                <a:srgbClr val="19294A"/>
              </a:solidFill>
              <a:latin typeface="Aptos" panose="020B000402020202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19E3F2-7718-4DBC-2F72-214B1847F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88117" y="4714978"/>
            <a:ext cx="964343" cy="964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9123B6-D577-4876-A0B3-155037060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00" b="96300" l="6267" r="94000">
                        <a14:foregroundMark x1="49400" y1="7800" x2="49933" y2="94000"/>
                        <a14:foregroundMark x1="7333" y1="48600" x2="6267" y2="83100"/>
                        <a14:foregroundMark x1="6267" y1="83100" x2="8333" y2="96300"/>
                        <a14:foregroundMark x1="93533" y1="54000" x2="94000" y2="71700"/>
                        <a14:foregroundMark x1="6267" y1="74700" x2="6267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22682" y="4044529"/>
            <a:ext cx="2475308" cy="16502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4B67BC1-1E13-3050-AE82-E67D26598F79}"/>
              </a:ext>
            </a:extLst>
          </p:cNvPr>
          <p:cNvSpPr txBox="1"/>
          <p:nvPr/>
        </p:nvSpPr>
        <p:spPr>
          <a:xfrm>
            <a:off x="1437451" y="5655112"/>
            <a:ext cx="171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Borrowers</a:t>
            </a:r>
            <a:endParaRPr lang="en-IN" b="1" dirty="0">
              <a:solidFill>
                <a:srgbClr val="19294A"/>
              </a:solidFill>
              <a:latin typeface="Aptos" panose="020B0004020202020204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D0629A8-461F-A67A-E113-6CDA9B6AE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84310" y="4139395"/>
            <a:ext cx="1777561" cy="148874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6233ED1-D8BE-D9BC-DFE7-67683637D32B}"/>
              </a:ext>
            </a:extLst>
          </p:cNvPr>
          <p:cNvSpPr txBox="1"/>
          <p:nvPr/>
        </p:nvSpPr>
        <p:spPr>
          <a:xfrm>
            <a:off x="5390964" y="5694734"/>
            <a:ext cx="22677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b="1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Banks/NBFCs/ HFCs/Other Lenders</a:t>
            </a:r>
            <a:endParaRPr lang="en-IN" b="1" dirty="0">
              <a:solidFill>
                <a:srgbClr val="19294A"/>
              </a:solidFill>
              <a:latin typeface="Aptos" panose="020B000402020202020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8DA183-42B6-904E-9F9C-F57B730CD66B}"/>
              </a:ext>
            </a:extLst>
          </p:cNvPr>
          <p:cNvCxnSpPr>
            <a:stCxn id="18" idx="3"/>
          </p:cNvCxnSpPr>
          <p:nvPr/>
        </p:nvCxnSpPr>
        <p:spPr>
          <a:xfrm flipV="1">
            <a:off x="4152460" y="5197149"/>
            <a:ext cx="153185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86453CB-24AB-7F3C-C0F9-38BFC013BC9F}"/>
              </a:ext>
            </a:extLst>
          </p:cNvPr>
          <p:cNvSpPr txBox="1"/>
          <p:nvPr/>
        </p:nvSpPr>
        <p:spPr>
          <a:xfrm>
            <a:off x="3980364" y="5198545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latin typeface="Aptos" panose="020B0004020202020204"/>
              </a:rPr>
              <a:t>Loan Application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CD4463-FE60-335B-D315-2EA0EB5A69BC}"/>
              </a:ext>
            </a:extLst>
          </p:cNvPr>
          <p:cNvCxnSpPr>
            <a:cxnSpLocks/>
          </p:cNvCxnSpPr>
          <p:nvPr/>
        </p:nvCxnSpPr>
        <p:spPr>
          <a:xfrm>
            <a:off x="7504958" y="5197149"/>
            <a:ext cx="16523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4F54BCC-3D34-21D8-1145-239D4A4C2831}"/>
              </a:ext>
            </a:extLst>
          </p:cNvPr>
          <p:cNvSpPr txBox="1"/>
          <p:nvPr/>
        </p:nvSpPr>
        <p:spPr>
          <a:xfrm>
            <a:off x="7411165" y="5184449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latin typeface="Aptos" panose="020B0004020202020204"/>
              </a:rPr>
              <a:t>Enquiry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A7280D-2361-D406-9009-89498AAC92B6}"/>
              </a:ext>
            </a:extLst>
          </p:cNvPr>
          <p:cNvCxnSpPr>
            <a:cxnSpLocks/>
          </p:cNvCxnSpPr>
          <p:nvPr/>
        </p:nvCxnSpPr>
        <p:spPr>
          <a:xfrm flipH="1">
            <a:off x="7504958" y="4632469"/>
            <a:ext cx="1605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1964E3B-E293-AFE3-419F-E5D29DB98425}"/>
              </a:ext>
            </a:extLst>
          </p:cNvPr>
          <p:cNvSpPr txBox="1"/>
          <p:nvPr/>
        </p:nvSpPr>
        <p:spPr>
          <a:xfrm>
            <a:off x="7381676" y="4600682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latin typeface="Aptos" panose="020B0004020202020204"/>
              </a:rPr>
              <a:t>Credit Report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BE4C44-49F1-BFEC-3282-1813255FA327}"/>
              </a:ext>
            </a:extLst>
          </p:cNvPr>
          <p:cNvSpPr txBox="1"/>
          <p:nvPr/>
        </p:nvSpPr>
        <p:spPr>
          <a:xfrm>
            <a:off x="5714790" y="2342695"/>
            <a:ext cx="17196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19294A"/>
                </a:solidFill>
                <a:latin typeface="Aptos" panose="020B0004020202020204"/>
              </a:rPr>
              <a:t>Positive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629963-E3F0-67C4-4E0A-E78E5AA2ECE0}"/>
              </a:ext>
            </a:extLst>
          </p:cNvPr>
          <p:cNvSpPr txBox="1"/>
          <p:nvPr/>
        </p:nvSpPr>
        <p:spPr>
          <a:xfrm>
            <a:off x="5714790" y="2887201"/>
            <a:ext cx="171961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19294A"/>
                </a:solidFill>
                <a:latin typeface="Aptos" panose="020B0004020202020204"/>
              </a:rPr>
              <a:t>Negative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4B2D6E-5792-1954-2078-1FBDBF27ABFC}"/>
              </a:ext>
            </a:extLst>
          </p:cNvPr>
          <p:cNvCxnSpPr>
            <a:cxnSpLocks/>
            <a:stCxn id="32" idx="0"/>
            <a:endCxn id="45" idx="2"/>
          </p:cNvCxnSpPr>
          <p:nvPr/>
        </p:nvCxnSpPr>
        <p:spPr>
          <a:xfrm flipV="1">
            <a:off x="6573091" y="3256533"/>
            <a:ext cx="1507" cy="882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9932696-411A-A9AE-B0BE-FABA9F15F3F8}"/>
              </a:ext>
            </a:extLst>
          </p:cNvPr>
          <p:cNvSpPr txBox="1"/>
          <p:nvPr/>
        </p:nvSpPr>
        <p:spPr>
          <a:xfrm>
            <a:off x="3465404" y="2384008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solidFill>
                  <a:srgbClr val="19294A"/>
                </a:solidFill>
                <a:latin typeface="Aptos" panose="020B0004020202020204"/>
              </a:rPr>
              <a:t>Loan Approved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A667A3-2B2B-A6FE-BB27-644AC6A85516}"/>
              </a:ext>
            </a:extLst>
          </p:cNvPr>
          <p:cNvSpPr txBox="1"/>
          <p:nvPr/>
        </p:nvSpPr>
        <p:spPr>
          <a:xfrm>
            <a:off x="3492014" y="2824787"/>
            <a:ext cx="1898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>
                <a:solidFill>
                  <a:srgbClr val="19294A"/>
                </a:solidFill>
                <a:latin typeface="Aptos" panose="020B0004020202020204"/>
              </a:rPr>
              <a:t>Loan Rejected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BBAAF6-889D-DA79-B3BA-C0487D92A260}"/>
              </a:ext>
            </a:extLst>
          </p:cNvPr>
          <p:cNvCxnSpPr>
            <a:cxnSpLocks/>
          </p:cNvCxnSpPr>
          <p:nvPr/>
        </p:nvCxnSpPr>
        <p:spPr>
          <a:xfrm flipH="1">
            <a:off x="3051141" y="2994874"/>
            <a:ext cx="7946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E9B8410-6819-0CC7-C57D-CFCE5A611B19}"/>
              </a:ext>
            </a:extLst>
          </p:cNvPr>
          <p:cNvSpPr txBox="1"/>
          <p:nvPr/>
        </p:nvSpPr>
        <p:spPr>
          <a:xfrm>
            <a:off x="957882" y="2765779"/>
            <a:ext cx="2045316" cy="523220"/>
          </a:xfrm>
          <a:prstGeom prst="rect">
            <a:avLst/>
          </a:prstGeom>
          <a:solidFill>
            <a:srgbClr val="FA9F09"/>
          </a:solidFill>
        </p:spPr>
        <p:txBody>
          <a:bodyPr wrap="square">
            <a:spAutoFit/>
          </a:bodyPr>
          <a:lstStyle/>
          <a:p>
            <a:pPr algn="ctr"/>
            <a:r>
              <a:rPr lang="en-IN" sz="1400" dirty="0">
                <a:solidFill>
                  <a:srgbClr val="19294A"/>
                </a:solidFill>
                <a:effectLst/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This is where we </a:t>
            </a:r>
            <a:r>
              <a:rPr lang="en-IN" sz="1400" dirty="0">
                <a:solidFill>
                  <a:srgbClr val="19294A"/>
                </a:solidFill>
                <a:latin typeface="Aptos" panose="020B0004020202020204"/>
                <a:ea typeface="Aptos" panose="020B0004020202020204" pitchFamily="34" charset="0"/>
                <a:cs typeface="Times New Roman" panose="02020603050405020304" pitchFamily="18" charset="0"/>
              </a:rPr>
              <a:t>come in</a:t>
            </a:r>
            <a:endParaRPr lang="en-IN" sz="1400" dirty="0">
              <a:solidFill>
                <a:srgbClr val="19294A"/>
              </a:solidFill>
              <a:latin typeface="Aptos" panose="020B000402020202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CE21C99-3B31-312B-99A5-45841471C6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97491" y="2163564"/>
            <a:ext cx="2883448" cy="71879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2DB703-F865-7FE2-4B46-F416DCEEDFF9}"/>
              </a:ext>
            </a:extLst>
          </p:cNvPr>
          <p:cNvCxnSpPr>
            <a:cxnSpLocks/>
          </p:cNvCxnSpPr>
          <p:nvPr/>
        </p:nvCxnSpPr>
        <p:spPr>
          <a:xfrm flipH="1">
            <a:off x="3003198" y="2545221"/>
            <a:ext cx="7946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75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2D5CA7-B323-EDAE-7FB0-B7D3B0E14F2E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CB68BE-AD05-B52C-65E3-EA1426D38FB5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8994B8-3BE8-C250-E662-F49F2F999D51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8821CC-F13A-1C90-9E61-1C6B8C0BF444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01CE1F-65F5-BE89-C9FE-513939100637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E62EA5-55FD-D3C5-B5A9-11093439CCFB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Athena CredXpert - One-Stop Solution for All!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5AC62-109E-53BE-38D5-04B9A23D246D}"/>
              </a:ext>
            </a:extLst>
          </p:cNvPr>
          <p:cNvGrpSpPr/>
          <p:nvPr/>
        </p:nvGrpSpPr>
        <p:grpSpPr>
          <a:xfrm>
            <a:off x="1037400" y="988455"/>
            <a:ext cx="10664372" cy="1033009"/>
            <a:chOff x="937984" y="977485"/>
            <a:chExt cx="10664372" cy="10330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285FD6-CD1B-267F-C511-28B139AB10AB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002396-7966-FAFD-7063-20BDAD43FBDE}"/>
                </a:ext>
              </a:extLst>
            </p:cNvPr>
            <p:cNvSpPr txBox="1"/>
            <p:nvPr/>
          </p:nvSpPr>
          <p:spPr>
            <a:xfrm>
              <a:off x="937984" y="1056387"/>
              <a:ext cx="1066437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dirty="0">
                  <a:latin typeface="Aptos" panose="020B0004020202020204" pitchFamily="34" charset="0"/>
                </a:rPr>
                <a:t>We provide personalized Credit Repair services tailored to one’s </a:t>
              </a:r>
              <a:br>
                <a:rPr lang="en-IN" dirty="0">
                  <a:latin typeface="Aptos" panose="020B0004020202020204" pitchFamily="34" charset="0"/>
                </a:rPr>
              </a:br>
              <a:r>
                <a:rPr lang="en-IN" dirty="0">
                  <a:latin typeface="Aptos" panose="020B0004020202020204" pitchFamily="34" charset="0"/>
                </a:rPr>
                <a:t>unique situation empowering them to unlock better financial opportunities.</a:t>
              </a:r>
            </a:p>
            <a:p>
              <a:pPr algn="ctr"/>
              <a:endParaRPr lang="en-US" sz="2000" dirty="0">
                <a:latin typeface="Aptos" panose="020B00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3BA8E4-5EBA-87A2-F326-80EAA72B78F0}"/>
              </a:ext>
            </a:extLst>
          </p:cNvPr>
          <p:cNvSpPr txBox="1"/>
          <p:nvPr/>
        </p:nvSpPr>
        <p:spPr>
          <a:xfrm>
            <a:off x="2367643" y="2314723"/>
            <a:ext cx="7456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19294A"/>
                </a:solidFill>
                <a:latin typeface="Aptos" panose="020B0004020202020204" pitchFamily="34" charset="0"/>
              </a:rPr>
              <a:t>At Athena CredXpert, we navigate credit complexities such as: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C53F8-08D3-5A3C-6BC6-082CD57C94B6}"/>
              </a:ext>
            </a:extLst>
          </p:cNvPr>
          <p:cNvGrpSpPr/>
          <p:nvPr/>
        </p:nvGrpSpPr>
        <p:grpSpPr>
          <a:xfrm>
            <a:off x="2889787" y="2802709"/>
            <a:ext cx="7848599" cy="3125727"/>
            <a:chOff x="3120944" y="3151051"/>
            <a:chExt cx="7848599" cy="31257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748B80-26A2-CBD6-8076-858788138570}"/>
                </a:ext>
              </a:extLst>
            </p:cNvPr>
            <p:cNvSpPr txBox="1"/>
            <p:nvPr/>
          </p:nvSpPr>
          <p:spPr>
            <a:xfrm>
              <a:off x="3120944" y="3151051"/>
              <a:ext cx="7848599" cy="3125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Difficulty in understanding your Credit Report</a:t>
              </a:r>
            </a:p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Low Credit Score/Rank limiting access to credit</a:t>
              </a:r>
            </a:p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Loan or credit card rejections impacting financial goals</a:t>
              </a:r>
            </a:p>
            <a:p>
              <a:pPr lvl="1">
                <a:lnSpc>
                  <a:spcPct val="150000"/>
                </a:lnSpc>
              </a:pPr>
              <a:r>
                <a:rPr lang="en-IN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Errors and inaccuracies negatively affecting Credit Reports</a:t>
              </a:r>
            </a:p>
            <a:p>
              <a:pPr lvl="1">
                <a:lnSpc>
                  <a:spcPct val="150000"/>
                </a:lnSpc>
              </a:pPr>
              <a:r>
                <a:rPr lang="en-IN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Identity theft or fraudulent activity </a:t>
              </a:r>
            </a:p>
            <a:p>
              <a:pPr lvl="1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IN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Difficulty in understanding your Credit Report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C435A7-CF02-D95A-DD48-216CD3416169}"/>
                </a:ext>
              </a:extLst>
            </p:cNvPr>
            <p:cNvSpPr/>
            <p:nvPr/>
          </p:nvSpPr>
          <p:spPr>
            <a:xfrm>
              <a:off x="3400575" y="3408680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3B077F-467C-AFC1-8D07-BEF047CE4739}"/>
                </a:ext>
              </a:extLst>
            </p:cNvPr>
            <p:cNvSpPr/>
            <p:nvPr/>
          </p:nvSpPr>
          <p:spPr>
            <a:xfrm>
              <a:off x="3400575" y="3974731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47C89E-F838-2427-A75D-67D8B572A9A1}"/>
                </a:ext>
              </a:extLst>
            </p:cNvPr>
            <p:cNvSpPr/>
            <p:nvPr/>
          </p:nvSpPr>
          <p:spPr>
            <a:xfrm>
              <a:off x="3404138" y="4525903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36F7D5-EC9E-109F-C7F7-686EBF30160E}"/>
                </a:ext>
              </a:extLst>
            </p:cNvPr>
            <p:cNvSpPr/>
            <p:nvPr/>
          </p:nvSpPr>
          <p:spPr>
            <a:xfrm>
              <a:off x="3400751" y="5107066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BAD5EDB-1A5B-9481-93A7-FFF3AA90060E}"/>
                </a:ext>
              </a:extLst>
            </p:cNvPr>
            <p:cNvSpPr/>
            <p:nvPr/>
          </p:nvSpPr>
          <p:spPr>
            <a:xfrm>
              <a:off x="3403962" y="5551686"/>
              <a:ext cx="108000" cy="108000"/>
            </a:xfrm>
            <a:prstGeom prst="ellipse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CCAEDAB-815F-F676-1474-6D85492CC634}"/>
              </a:ext>
            </a:extLst>
          </p:cNvPr>
          <p:cNvSpPr/>
          <p:nvPr/>
        </p:nvSpPr>
        <p:spPr>
          <a:xfrm>
            <a:off x="3172805" y="5655464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0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CB6664-A3B7-5C23-943E-2F42C437865B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6E6F2F-A867-F159-1CE7-683E26C85422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6D7DD6-48E6-C62C-14F2-3C1BAE08268B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6FCF8-3DEA-E3C8-B945-9EEFA9AC26E8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78B2248-A9C4-7D68-2652-AE2E9206A40C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3E61FD-7953-0286-3CA1-5A8CA6AF65FF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Our Services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E9A6A-A79D-F48E-CF6B-EB6E08558C35}"/>
              </a:ext>
            </a:extLst>
          </p:cNvPr>
          <p:cNvGrpSpPr/>
          <p:nvPr/>
        </p:nvGrpSpPr>
        <p:grpSpPr>
          <a:xfrm>
            <a:off x="1008372" y="1007869"/>
            <a:ext cx="10664372" cy="863629"/>
            <a:chOff x="908956" y="977485"/>
            <a:chExt cx="10664372" cy="8636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263721-AD2D-48F3-00C6-E3A70CA6CB28}"/>
                </a:ext>
              </a:extLst>
            </p:cNvPr>
            <p:cNvSpPr/>
            <p:nvPr/>
          </p:nvSpPr>
          <p:spPr>
            <a:xfrm>
              <a:off x="1813627" y="977485"/>
              <a:ext cx="8825343" cy="8636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359611-4B20-1BF8-025E-46B1A909184C}"/>
                </a:ext>
              </a:extLst>
            </p:cNvPr>
            <p:cNvSpPr txBox="1"/>
            <p:nvPr/>
          </p:nvSpPr>
          <p:spPr>
            <a:xfrm>
              <a:off x="908956" y="1056387"/>
              <a:ext cx="106643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ptos" panose="020B0004020202020204" pitchFamily="34" charset="0"/>
                </a:rPr>
                <a:t>Personalized credit repair solutions offer a tailored approach to help individuals </a:t>
              </a:r>
              <a:br>
                <a:rPr lang="en-US" dirty="0">
                  <a:latin typeface="Aptos" panose="020B0004020202020204" pitchFamily="34" charset="0"/>
                </a:rPr>
              </a:br>
              <a:r>
                <a:rPr lang="en-US" dirty="0">
                  <a:latin typeface="Aptos" panose="020B0004020202020204" pitchFamily="34" charset="0"/>
                </a:rPr>
                <a:t>and non-individuals enhance their creditworthiness, enabling better access to credit.</a:t>
              </a:r>
              <a:endParaRPr lang="en-IN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448EB5-4046-7E6C-780C-1F79840A5882}"/>
              </a:ext>
            </a:extLst>
          </p:cNvPr>
          <p:cNvGrpSpPr/>
          <p:nvPr/>
        </p:nvGrpSpPr>
        <p:grpSpPr>
          <a:xfrm>
            <a:off x="2084400" y="5052115"/>
            <a:ext cx="8696632" cy="1306669"/>
            <a:chOff x="2194074" y="2453432"/>
            <a:chExt cx="8696632" cy="130666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066D91-DF6A-91EB-C6EA-27A095A2EB34}"/>
                </a:ext>
              </a:extLst>
            </p:cNvPr>
            <p:cNvSpPr/>
            <p:nvPr/>
          </p:nvSpPr>
          <p:spPr>
            <a:xfrm>
              <a:off x="2194074" y="2453432"/>
              <a:ext cx="828000" cy="828000"/>
            </a:xfrm>
            <a:prstGeom prst="ellipse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C6AD51-E2E1-9669-D32F-EDE4BF3DA609}"/>
                </a:ext>
              </a:extLst>
            </p:cNvPr>
            <p:cNvSpPr txBox="1"/>
            <p:nvPr/>
          </p:nvSpPr>
          <p:spPr>
            <a:xfrm>
              <a:off x="3179311" y="2467439"/>
              <a:ext cx="43958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Credit Pulse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AA9F97-99F0-D3E4-44CC-FE67129CF8F1}"/>
                </a:ext>
              </a:extLst>
            </p:cNvPr>
            <p:cNvSpPr txBox="1"/>
            <p:nvPr/>
          </p:nvSpPr>
          <p:spPr>
            <a:xfrm>
              <a:off x="3179311" y="2836771"/>
              <a:ext cx="77113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spcAft>
                  <a:spcPts val="800"/>
                </a:spcAft>
              </a:pPr>
              <a:r>
                <a:rPr lang="en-IN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Upload your Credit Report and get a quick, easy-to-understand analysis highlighting red flags affecting your Credit Score and specific recommendations - helping you stay informed about your credit.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FDB4DC-0A71-DAD1-4C9D-86EE463FC98D}"/>
              </a:ext>
            </a:extLst>
          </p:cNvPr>
          <p:cNvGrpSpPr/>
          <p:nvPr/>
        </p:nvGrpSpPr>
        <p:grpSpPr>
          <a:xfrm>
            <a:off x="2083636" y="2175878"/>
            <a:ext cx="8687272" cy="1424865"/>
            <a:chOff x="2223706" y="3691980"/>
            <a:chExt cx="8687272" cy="124175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D69A9A-02CD-1934-9F14-023FBD582E4E}"/>
                </a:ext>
              </a:extLst>
            </p:cNvPr>
            <p:cNvSpPr/>
            <p:nvPr/>
          </p:nvSpPr>
          <p:spPr>
            <a:xfrm>
              <a:off x="2223706" y="3691980"/>
              <a:ext cx="828000" cy="721596"/>
            </a:xfrm>
            <a:prstGeom prst="ellipse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B90F58-8393-EE0A-C3BA-ACF51F3795DA}"/>
                </a:ext>
              </a:extLst>
            </p:cNvPr>
            <p:cNvSpPr txBox="1"/>
            <p:nvPr/>
          </p:nvSpPr>
          <p:spPr>
            <a:xfrm>
              <a:off x="3179312" y="3704158"/>
              <a:ext cx="1719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Repair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674E86-8189-371B-15EF-26CCBF7FBCB6}"/>
                </a:ext>
              </a:extLst>
            </p:cNvPr>
            <p:cNvSpPr txBox="1"/>
            <p:nvPr/>
          </p:nvSpPr>
          <p:spPr>
            <a:xfrm>
              <a:off x="3193825" y="4010409"/>
              <a:ext cx="771715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/>
              <a:r>
                <a:rPr lang="en-IN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We analyse your Credit Report, identify the issues and provide you with a clear, step-by-step plan to repair your credit. You receive all the guidance and tools needed to confidently improve your credit yourself.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C7856-E70F-B814-FB42-6D19EBEB0CF2}"/>
              </a:ext>
            </a:extLst>
          </p:cNvPr>
          <p:cNvGrpSpPr/>
          <p:nvPr/>
        </p:nvGrpSpPr>
        <p:grpSpPr>
          <a:xfrm>
            <a:off x="2080926" y="3608234"/>
            <a:ext cx="8689982" cy="1317706"/>
            <a:chOff x="2215239" y="4966818"/>
            <a:chExt cx="8689982" cy="129574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1DEDA7-4044-8775-CCC0-4603221BF192}"/>
                </a:ext>
              </a:extLst>
            </p:cNvPr>
            <p:cNvSpPr/>
            <p:nvPr/>
          </p:nvSpPr>
          <p:spPr>
            <a:xfrm>
              <a:off x="2215239" y="4966818"/>
              <a:ext cx="828000" cy="814203"/>
            </a:xfrm>
            <a:prstGeom prst="ellipse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3D0E26-8D0E-4934-C87B-8E57AE586038}"/>
                </a:ext>
              </a:extLst>
            </p:cNvPr>
            <p:cNvSpPr txBox="1"/>
            <p:nvPr/>
          </p:nvSpPr>
          <p:spPr>
            <a:xfrm>
              <a:off x="3179312" y="4969905"/>
              <a:ext cx="17196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Repair 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3D6083-428B-0C21-3540-9FAE1196B8C8}"/>
                </a:ext>
              </a:extLst>
            </p:cNvPr>
            <p:cNvSpPr txBox="1"/>
            <p:nvPr/>
          </p:nvSpPr>
          <p:spPr>
            <a:xfrm>
              <a:off x="3193826" y="5339237"/>
              <a:ext cx="771139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spcAft>
                  <a:spcPts val="800"/>
                </a:spcAft>
              </a:pPr>
              <a:r>
                <a:rPr lang="en-IN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All the benefits of Repair, plus we take on the effort of communicating with lenders and Credit Bureaus, disputing errors and managing the credit repair process on your behalf. </a:t>
              </a:r>
            </a:p>
          </p:txBody>
        </p:sp>
      </p:grpSp>
      <p:pic>
        <p:nvPicPr>
          <p:cNvPr id="31" name="Graphic 30" descr="Heartbeat">
            <a:extLst>
              <a:ext uri="{FF2B5EF4-FFF2-40B4-BE49-F238E27FC236}">
                <a16:creationId xmlns:a16="http://schemas.microsoft.com/office/drawing/2014/main" id="{0EC8851E-07F5-71B9-1CA9-42DEEEBD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1467" y="5191880"/>
            <a:ext cx="564667" cy="540000"/>
          </a:xfrm>
          <a:prstGeom prst="rect">
            <a:avLst/>
          </a:prstGeom>
        </p:spPr>
      </p:pic>
      <p:pic>
        <p:nvPicPr>
          <p:cNvPr id="35" name="Graphic 34" descr="Magnifying glass">
            <a:extLst>
              <a:ext uri="{FF2B5EF4-FFF2-40B4-BE49-F238E27FC236}">
                <a16:creationId xmlns:a16="http://schemas.microsoft.com/office/drawing/2014/main" id="{030DF7CE-0CD9-961A-B6CC-612863C71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0436" y="2328573"/>
            <a:ext cx="585699" cy="585699"/>
          </a:xfrm>
          <a:prstGeom prst="rect">
            <a:avLst/>
          </a:prstGeom>
        </p:spPr>
      </p:pic>
      <p:pic>
        <p:nvPicPr>
          <p:cNvPr id="37" name="Graphic 36" descr="Bar graph with upward trend">
            <a:extLst>
              <a:ext uri="{FF2B5EF4-FFF2-40B4-BE49-F238E27FC236}">
                <a16:creationId xmlns:a16="http://schemas.microsoft.com/office/drawing/2014/main" id="{4C68BD79-08FF-426E-4882-42264E171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9431" y="3739140"/>
            <a:ext cx="567900" cy="5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8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15E83C6-764B-C9C1-4E2C-905CB7BEF785}"/>
              </a:ext>
            </a:extLst>
          </p:cNvPr>
          <p:cNvGrpSpPr/>
          <p:nvPr/>
        </p:nvGrpSpPr>
        <p:grpSpPr bwMode="gray">
          <a:xfrm>
            <a:off x="0" y="0"/>
            <a:ext cx="746760" cy="6858000"/>
            <a:chOff x="0" y="0"/>
            <a:chExt cx="74676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E5FD1E-ACCE-ACD2-5D24-890F102F458D}"/>
                </a:ext>
              </a:extLst>
            </p:cNvPr>
            <p:cNvSpPr/>
            <p:nvPr/>
          </p:nvSpPr>
          <p:spPr bwMode="gray">
            <a:xfrm>
              <a:off x="0" y="0"/>
              <a:ext cx="746760" cy="6858000"/>
            </a:xfrm>
            <a:prstGeom prst="rect">
              <a:avLst/>
            </a:prstGeom>
            <a:solidFill>
              <a:srgbClr val="FA9F09"/>
            </a:solidFill>
            <a:ln>
              <a:solidFill>
                <a:srgbClr val="FA9F0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Aptos" panose="020B00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062A98-B034-5AC1-5150-B6F43223E330}"/>
                </a:ext>
              </a:extLst>
            </p:cNvPr>
            <p:cNvSpPr/>
            <p:nvPr/>
          </p:nvSpPr>
          <p:spPr bwMode="gray">
            <a:xfrm>
              <a:off x="0" y="0"/>
              <a:ext cx="396240" cy="6858000"/>
            </a:xfrm>
            <a:prstGeom prst="rect">
              <a:avLst/>
            </a:prstGeom>
            <a:solidFill>
              <a:srgbClr val="19294A"/>
            </a:solidFill>
            <a:ln>
              <a:solidFill>
                <a:srgbClr val="19294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E9830-D78D-22D4-1E49-F91311D45E17}"/>
              </a:ext>
            </a:extLst>
          </p:cNvPr>
          <p:cNvGrpSpPr/>
          <p:nvPr/>
        </p:nvGrpSpPr>
        <p:grpSpPr>
          <a:xfrm>
            <a:off x="990600" y="183287"/>
            <a:ext cx="8861343" cy="461665"/>
            <a:chOff x="990600" y="183287"/>
            <a:chExt cx="8861343" cy="4616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FB4B1D-84ED-5D6F-0BCC-94C73F7CB238}"/>
                </a:ext>
              </a:extLst>
            </p:cNvPr>
            <p:cNvSpPr/>
            <p:nvPr/>
          </p:nvSpPr>
          <p:spPr>
            <a:xfrm>
              <a:off x="990600" y="198120"/>
              <a:ext cx="46800" cy="432000"/>
            </a:xfrm>
            <a:prstGeom prst="rect">
              <a:avLst/>
            </a:prstGeom>
            <a:solidFill>
              <a:srgbClr val="FA9F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Aptos" panose="020B00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DB8359-5F5A-376D-A9D9-3FB7055210B5}"/>
                </a:ext>
              </a:extLst>
            </p:cNvPr>
            <p:cNvSpPr txBox="1"/>
            <p:nvPr/>
          </p:nvSpPr>
          <p:spPr>
            <a:xfrm>
              <a:off x="1026600" y="183287"/>
              <a:ext cx="8825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19294A"/>
                  </a:solidFill>
                  <a:latin typeface="Aptos" panose="020B0004020202020204" pitchFamily="34" charset="0"/>
                </a:rPr>
                <a:t>Repair and Repair +  </a:t>
              </a:r>
              <a:r>
                <a:rPr lang="en-IN" dirty="0">
                  <a:latin typeface="Aptos" panose="020B0004020202020204" pitchFamily="34" charset="0"/>
                </a:rPr>
                <a:t>(Individuals/Non-Individuals)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3953E3C-394A-EFE5-0095-EED36AFADBC7}"/>
              </a:ext>
            </a:extLst>
          </p:cNvPr>
          <p:cNvSpPr/>
          <p:nvPr/>
        </p:nvSpPr>
        <p:spPr bwMode="ltGray">
          <a:xfrm>
            <a:off x="7675880" y="739126"/>
            <a:ext cx="3825240" cy="5076037"/>
          </a:xfrm>
          <a:prstGeom prst="rect">
            <a:avLst/>
          </a:prstGeom>
          <a:solidFill>
            <a:srgbClr val="FA9F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04E75B-A93B-A0F5-F685-C9FDA59BF56C}"/>
              </a:ext>
            </a:extLst>
          </p:cNvPr>
          <p:cNvSpPr txBox="1"/>
          <p:nvPr/>
        </p:nvSpPr>
        <p:spPr>
          <a:xfrm>
            <a:off x="1859280" y="1682160"/>
            <a:ext cx="58153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Offers customised guidance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Analyse &amp; comprehend current credit situation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Provide practical advice for decision making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Raise disputes with the bureaus on behalf of the client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Facilitate the preparation of all required communications and documentation to lenders and Credit Bureaus on behalf of the client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Follow-up throughout the process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Report Insights &amp; Recommendations Report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Provide on-going support when needed</a:t>
            </a:r>
          </a:p>
          <a:p>
            <a:endParaRPr lang="en-IN" sz="800" dirty="0">
              <a:latin typeface="Aptos" panose="020B0004020202020204" pitchFamily="34" charset="0"/>
            </a:endParaRPr>
          </a:p>
          <a:p>
            <a:r>
              <a:rPr lang="en-IN" dirty="0">
                <a:latin typeface="Aptos" panose="020B0004020202020204" pitchFamily="34" charset="0"/>
              </a:rPr>
              <a:t>Provide client-centric strategies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491271-5901-3A8E-B4CE-EDAC71A92E5B}"/>
              </a:ext>
            </a:extLst>
          </p:cNvPr>
          <p:cNvSpPr/>
          <p:nvPr/>
        </p:nvSpPr>
        <p:spPr bwMode="gray">
          <a:xfrm>
            <a:off x="1723408" y="1815051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3E0448-5DE7-CF61-A046-B5CB2CBE9BB4}"/>
              </a:ext>
            </a:extLst>
          </p:cNvPr>
          <p:cNvSpPr/>
          <p:nvPr/>
        </p:nvSpPr>
        <p:spPr bwMode="gray">
          <a:xfrm>
            <a:off x="1723408" y="2206212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31FFA3-4E12-9ADC-FE88-9702E5338C8A}"/>
              </a:ext>
            </a:extLst>
          </p:cNvPr>
          <p:cNvSpPr/>
          <p:nvPr/>
        </p:nvSpPr>
        <p:spPr bwMode="gray">
          <a:xfrm>
            <a:off x="1731875" y="2571972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78A1BF-EB9F-886C-8455-E0D3B1737F1C}"/>
              </a:ext>
            </a:extLst>
          </p:cNvPr>
          <p:cNvSpPr/>
          <p:nvPr/>
        </p:nvSpPr>
        <p:spPr bwMode="gray">
          <a:xfrm>
            <a:off x="1731875" y="3005465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E2EC8D-98C5-1E94-0F3A-BA17A24AC8F3}"/>
              </a:ext>
            </a:extLst>
          </p:cNvPr>
          <p:cNvSpPr/>
          <p:nvPr/>
        </p:nvSpPr>
        <p:spPr bwMode="gray">
          <a:xfrm>
            <a:off x="1723408" y="3447425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A30560-2083-6E69-A8A8-543B784603CE}"/>
              </a:ext>
            </a:extLst>
          </p:cNvPr>
          <p:cNvSpPr/>
          <p:nvPr/>
        </p:nvSpPr>
        <p:spPr bwMode="gray">
          <a:xfrm>
            <a:off x="1723408" y="4344891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5E2863-6F3D-0872-236B-B0F7089AEEC5}"/>
              </a:ext>
            </a:extLst>
          </p:cNvPr>
          <p:cNvSpPr/>
          <p:nvPr/>
        </p:nvSpPr>
        <p:spPr bwMode="gray">
          <a:xfrm>
            <a:off x="1723408" y="4751292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8633846-7D54-F458-3845-1F25E623A1CB}"/>
              </a:ext>
            </a:extLst>
          </p:cNvPr>
          <p:cNvSpPr/>
          <p:nvPr/>
        </p:nvSpPr>
        <p:spPr bwMode="gray">
          <a:xfrm>
            <a:off x="1723408" y="5128904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99CD33-7E07-DC08-F313-C1EF80D1E762}"/>
              </a:ext>
            </a:extLst>
          </p:cNvPr>
          <p:cNvSpPr/>
          <p:nvPr/>
        </p:nvSpPr>
        <p:spPr bwMode="gray">
          <a:xfrm>
            <a:off x="1723408" y="5542078"/>
            <a:ext cx="108000" cy="108000"/>
          </a:xfrm>
          <a:prstGeom prst="ellipse">
            <a:avLst/>
          </a:prstGeom>
          <a:solidFill>
            <a:srgbClr val="FA9F09"/>
          </a:solidFill>
          <a:ln>
            <a:solidFill>
              <a:srgbClr val="FA9F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12592C-AD4A-15B2-9634-E042A720E078}"/>
              </a:ext>
            </a:extLst>
          </p:cNvPr>
          <p:cNvSpPr/>
          <p:nvPr/>
        </p:nvSpPr>
        <p:spPr bwMode="blackWhite">
          <a:xfrm>
            <a:off x="7684348" y="935975"/>
            <a:ext cx="3825240" cy="613251"/>
          </a:xfrm>
          <a:prstGeom prst="rect">
            <a:avLst/>
          </a:prstGeom>
          <a:solidFill>
            <a:srgbClr val="1929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ptos" panose="020B00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CDD418-5A7B-16C5-2D4B-C9A78A15B5D5}"/>
              </a:ext>
            </a:extLst>
          </p:cNvPr>
          <p:cNvCxnSpPr>
            <a:cxnSpLocks/>
            <a:stCxn id="29" idx="0"/>
            <a:endCxn id="10" idx="2"/>
          </p:cNvCxnSpPr>
          <p:nvPr/>
        </p:nvCxnSpPr>
        <p:spPr>
          <a:xfrm flipH="1">
            <a:off x="9588500" y="935975"/>
            <a:ext cx="8468" cy="48791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4572979-0227-7CB0-B799-3D2922A4F09E}"/>
              </a:ext>
            </a:extLst>
          </p:cNvPr>
          <p:cNvSpPr txBox="1"/>
          <p:nvPr/>
        </p:nvSpPr>
        <p:spPr>
          <a:xfrm>
            <a:off x="8180551" y="1020829"/>
            <a:ext cx="9696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Aptos" panose="020B0004020202020204" pitchFamily="34" charset="0"/>
              </a:rPr>
              <a:t>Repair</a:t>
            </a:r>
            <a:endParaRPr lang="en-IN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EBB50F9-210F-315E-6F0E-16F8A9CE8B9B}"/>
              </a:ext>
            </a:extLst>
          </p:cNvPr>
          <p:cNvSpPr txBox="1"/>
          <p:nvPr/>
        </p:nvSpPr>
        <p:spPr>
          <a:xfrm>
            <a:off x="9998716" y="1020829"/>
            <a:ext cx="1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solidFill>
                  <a:schemeClr val="bg1"/>
                </a:solidFill>
                <a:latin typeface="Aptos" panose="020B0004020202020204" pitchFamily="34" charset="0"/>
              </a:rPr>
              <a:t>Repair +</a:t>
            </a:r>
            <a:endParaRPr lang="en-IN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F673AC3E-E616-C08E-79A5-FE8F4ADA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1506" y="1642907"/>
            <a:ext cx="387642" cy="387642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9C27B99A-4A0B-47CC-C5E2-8EBA49524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1506" y="1998800"/>
            <a:ext cx="387642" cy="387642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21CE94C4-4EE7-3B46-E9FD-56FC147B2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856" y="2386442"/>
            <a:ext cx="387642" cy="387642"/>
          </a:xfrm>
          <a:prstGeom prst="rect">
            <a:avLst/>
          </a:prstGeom>
        </p:spPr>
      </p:pic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id="{EFF077E9-666A-9FB7-B98A-3C1AC29E5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8656" y="4557354"/>
            <a:ext cx="387642" cy="387642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03ED6BEE-8E07-8E6A-1496-F644BA38D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2306" y="4944996"/>
            <a:ext cx="387642" cy="387642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EC7C8B9C-6541-33A7-F9AF-504194B3A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1357" y="5345338"/>
            <a:ext cx="387642" cy="387642"/>
          </a:xfrm>
          <a:prstGeom prst="rect">
            <a:avLst/>
          </a:prstGeom>
        </p:spPr>
      </p:pic>
      <p:pic>
        <p:nvPicPr>
          <p:cNvPr id="59" name="Graphic 58" descr="Checkmark">
            <a:extLst>
              <a:ext uri="{FF2B5EF4-FFF2-40B4-BE49-F238E27FC236}">
                <a16:creationId xmlns:a16="http://schemas.microsoft.com/office/drawing/2014/main" id="{D639C456-7933-70B3-C87E-8E64C5D23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087" y="1638092"/>
            <a:ext cx="387642" cy="387642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836E2593-170E-267B-BF6C-C75503FF2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087" y="1987635"/>
            <a:ext cx="387642" cy="387642"/>
          </a:xfrm>
          <a:prstGeom prst="rect">
            <a:avLst/>
          </a:prstGeom>
        </p:spPr>
      </p:pic>
      <p:pic>
        <p:nvPicPr>
          <p:cNvPr id="61" name="Graphic 60" descr="Checkmark">
            <a:extLst>
              <a:ext uri="{FF2B5EF4-FFF2-40B4-BE49-F238E27FC236}">
                <a16:creationId xmlns:a16="http://schemas.microsoft.com/office/drawing/2014/main" id="{2CA97459-6668-0663-0EC6-7A98297AD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087" y="2381627"/>
            <a:ext cx="387642" cy="387642"/>
          </a:xfrm>
          <a:prstGeom prst="rect">
            <a:avLst/>
          </a:prstGeom>
        </p:spPr>
      </p:pic>
      <p:pic>
        <p:nvPicPr>
          <p:cNvPr id="62" name="Graphic 61" descr="Checkmark">
            <a:extLst>
              <a:ext uri="{FF2B5EF4-FFF2-40B4-BE49-F238E27FC236}">
                <a16:creationId xmlns:a16="http://schemas.microsoft.com/office/drawing/2014/main" id="{ACDFDF13-82F7-1A92-8468-B8EC5A61B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7620" y="2794669"/>
            <a:ext cx="387642" cy="387642"/>
          </a:xfrm>
          <a:prstGeom prst="rect">
            <a:avLst/>
          </a:prstGeom>
        </p:spPr>
      </p:pic>
      <p:pic>
        <p:nvPicPr>
          <p:cNvPr id="63" name="Graphic 62" descr="Checkmark">
            <a:extLst>
              <a:ext uri="{FF2B5EF4-FFF2-40B4-BE49-F238E27FC236}">
                <a16:creationId xmlns:a16="http://schemas.microsoft.com/office/drawing/2014/main" id="{F6083B73-4088-3923-1F5C-E37B05F6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553" y="3421498"/>
            <a:ext cx="387642" cy="387642"/>
          </a:xfrm>
          <a:prstGeom prst="rect">
            <a:avLst/>
          </a:prstGeom>
        </p:spPr>
      </p:pic>
      <p:pic>
        <p:nvPicPr>
          <p:cNvPr id="64" name="Graphic 63" descr="Checkmark">
            <a:extLst>
              <a:ext uri="{FF2B5EF4-FFF2-40B4-BE49-F238E27FC236}">
                <a16:creationId xmlns:a16="http://schemas.microsoft.com/office/drawing/2014/main" id="{6AAE3D46-E7CC-2629-DAD7-761CE153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087" y="4107747"/>
            <a:ext cx="387642" cy="387642"/>
          </a:xfrm>
          <a:prstGeom prst="rect">
            <a:avLst/>
          </a:prstGeom>
        </p:spPr>
      </p:pic>
      <p:pic>
        <p:nvPicPr>
          <p:cNvPr id="65" name="Graphic 64" descr="Checkmark">
            <a:extLst>
              <a:ext uri="{FF2B5EF4-FFF2-40B4-BE49-F238E27FC236}">
                <a16:creationId xmlns:a16="http://schemas.microsoft.com/office/drawing/2014/main" id="{57818501-70F7-219C-6F89-9438B582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554" y="4558889"/>
            <a:ext cx="387642" cy="387642"/>
          </a:xfrm>
          <a:prstGeom prst="rect">
            <a:avLst/>
          </a:prstGeom>
        </p:spPr>
      </p:pic>
      <p:pic>
        <p:nvPicPr>
          <p:cNvPr id="66" name="Graphic 65" descr="Checkmark">
            <a:extLst>
              <a:ext uri="{FF2B5EF4-FFF2-40B4-BE49-F238E27FC236}">
                <a16:creationId xmlns:a16="http://schemas.microsoft.com/office/drawing/2014/main" id="{01196F63-843E-031F-3B0E-32C2A3974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554" y="4921131"/>
            <a:ext cx="387642" cy="387642"/>
          </a:xfrm>
          <a:prstGeom prst="rect">
            <a:avLst/>
          </a:prstGeom>
        </p:spPr>
      </p:pic>
      <p:pic>
        <p:nvPicPr>
          <p:cNvPr id="67" name="Graphic 66" descr="Checkmark">
            <a:extLst>
              <a:ext uri="{FF2B5EF4-FFF2-40B4-BE49-F238E27FC236}">
                <a16:creationId xmlns:a16="http://schemas.microsoft.com/office/drawing/2014/main" id="{2067D4D2-C298-3E5F-745C-DCB4A8368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7254" y="5353223"/>
            <a:ext cx="387642" cy="387642"/>
          </a:xfrm>
          <a:prstGeom prst="rect">
            <a:avLst/>
          </a:prstGeom>
        </p:spPr>
      </p:pic>
      <p:pic>
        <p:nvPicPr>
          <p:cNvPr id="69" name="Graphic 68" descr="Close">
            <a:extLst>
              <a:ext uri="{FF2B5EF4-FFF2-40B4-BE49-F238E27FC236}">
                <a16:creationId xmlns:a16="http://schemas.microsoft.com/office/drawing/2014/main" id="{6F976A8B-4C4E-8636-F9CF-B754FFE33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833" y="2804776"/>
            <a:ext cx="399965" cy="399965"/>
          </a:xfrm>
          <a:prstGeom prst="rect">
            <a:avLst/>
          </a:prstGeom>
        </p:spPr>
      </p:pic>
      <p:pic>
        <p:nvPicPr>
          <p:cNvPr id="70" name="Graphic 69" descr="Close">
            <a:extLst>
              <a:ext uri="{FF2B5EF4-FFF2-40B4-BE49-F238E27FC236}">
                <a16:creationId xmlns:a16="http://schemas.microsoft.com/office/drawing/2014/main" id="{429548D7-A576-145B-5FCF-B727ED01C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343" y="3432631"/>
            <a:ext cx="399965" cy="399965"/>
          </a:xfrm>
          <a:prstGeom prst="rect">
            <a:avLst/>
          </a:prstGeom>
        </p:spPr>
      </p:pic>
      <p:pic>
        <p:nvPicPr>
          <p:cNvPr id="71" name="Graphic 70" descr="Close">
            <a:extLst>
              <a:ext uri="{FF2B5EF4-FFF2-40B4-BE49-F238E27FC236}">
                <a16:creationId xmlns:a16="http://schemas.microsoft.com/office/drawing/2014/main" id="{35FF8A40-2904-34BA-9932-2F7D38162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3633" y="4127174"/>
            <a:ext cx="399965" cy="3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9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1240</Words>
  <Application>Microsoft Office PowerPoint</Application>
  <PresentationFormat>Widescreen</PresentationFormat>
  <Paragraphs>158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Chaturvedi</dc:creator>
  <cp:lastModifiedBy>Siddharth Chaturvedi</cp:lastModifiedBy>
  <cp:revision>30</cp:revision>
  <dcterms:created xsi:type="dcterms:W3CDTF">2025-08-11T07:30:48Z</dcterms:created>
  <dcterms:modified xsi:type="dcterms:W3CDTF">2025-10-01T09:03:40Z</dcterms:modified>
</cp:coreProperties>
</file>